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7" r:id="rId2"/>
    <p:sldId id="257" r:id="rId3"/>
    <p:sldId id="259" r:id="rId4"/>
    <p:sldId id="265" r:id="rId5"/>
    <p:sldId id="296" r:id="rId6"/>
    <p:sldId id="290" r:id="rId7"/>
    <p:sldId id="297" r:id="rId8"/>
    <p:sldId id="301" r:id="rId9"/>
    <p:sldId id="298" r:id="rId10"/>
    <p:sldId id="266" r:id="rId11"/>
    <p:sldId id="305" r:id="rId12"/>
    <p:sldId id="303" r:id="rId13"/>
    <p:sldId id="299" r:id="rId14"/>
    <p:sldId id="306" r:id="rId15"/>
    <p:sldId id="300" r:id="rId16"/>
    <p:sldId id="282" r:id="rId17"/>
    <p:sldId id="308" r:id="rId18"/>
    <p:sldId id="302" r:id="rId19"/>
    <p:sldId id="291" r:id="rId20"/>
    <p:sldId id="26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5A8EB4"/>
    <a:srgbClr val="A32525"/>
    <a:srgbClr val="B216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p:cViewPr varScale="1">
        <p:scale>
          <a:sx n="89" d="100"/>
          <a:sy n="89" d="100"/>
        </p:scale>
        <p:origin x="-216" y="-10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358352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1693675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1522989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1351757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301070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2067459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C860A2B-FFB5-4C27-AAF9-3D9798C812F8}" type="slidenum">
              <a:rPr lang="zh-CN" altLang="en-US" smtClean="0"/>
              <a:pPr/>
              <a:t>‹#›</a:t>
            </a:fld>
            <a:endParaRPr lang="zh-CN" altLang="en-US"/>
          </a:p>
        </p:txBody>
      </p:sp>
      <p:sp>
        <p:nvSpPr>
          <p:cNvPr id="11" name="矩形 10"/>
          <p:cNvSpPr/>
          <p:nvPr userDrawn="1"/>
        </p:nvSpPr>
        <p:spPr>
          <a:xfrm>
            <a:off x="5371860" y="15013150"/>
            <a:ext cx="966254"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p>
        </p:txBody>
      </p:sp>
    </p:spTree>
    <p:extLst>
      <p:ext uri="{BB962C8B-B14F-4D97-AF65-F5344CB8AC3E}">
        <p14:creationId xmlns:p14="http://schemas.microsoft.com/office/powerpoint/2010/main" val="3940690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2483694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111588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7046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F10855C-C9CE-404D-9516-02768B0B9445}" type="datetimeFigureOut">
              <a:rPr lang="zh-CN" altLang="en-US" smtClean="0"/>
              <a:pPr/>
              <a:t>2021/11/19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3062514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0855C-C9CE-404D-9516-02768B0B9445}" type="datetimeFigureOut">
              <a:rPr lang="zh-CN" altLang="en-US" smtClean="0"/>
              <a:pPr/>
              <a:t>2021/11/19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860A2B-FFB5-4C27-AAF9-3D9798C812F8}" type="slidenum">
              <a:rPr lang="zh-CN" altLang="en-US" smtClean="0"/>
              <a:pPr/>
              <a:t>‹#›</a:t>
            </a:fld>
            <a:endParaRPr lang="zh-CN" altLang="en-US"/>
          </a:p>
        </p:txBody>
      </p:sp>
    </p:spTree>
    <p:extLst>
      <p:ext uri="{BB962C8B-B14F-4D97-AF65-F5344CB8AC3E}">
        <p14:creationId xmlns:p14="http://schemas.microsoft.com/office/powerpoint/2010/main" val="2878496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39" y="2341846"/>
            <a:ext cx="12192000" cy="2162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408661" y="2447041"/>
            <a:ext cx="9341527" cy="1815882"/>
          </a:xfrm>
          <a:prstGeom prst="rect">
            <a:avLst/>
          </a:prstGeom>
          <a:noFill/>
        </p:spPr>
        <p:txBody>
          <a:bodyPr wrap="square" rtlCol="0">
            <a:spAutoFit/>
          </a:bodyPr>
          <a:lstStyle/>
          <a:p>
            <a:pPr algn="ctr"/>
            <a:r>
              <a:rPr lang="zh-CN" altLang="en-US" sz="88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就医帮</a:t>
            </a:r>
            <a:endParaRPr lang="en-US" altLang="zh-CN" sz="88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a:p>
            <a:pPr algn="r"/>
            <a:r>
              <a:rPr lang="zh-CN" altLang="en-US" sz="24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智慧医疗辅助系统</a:t>
            </a:r>
          </a:p>
        </p:txBody>
      </p:sp>
      <p:sp>
        <p:nvSpPr>
          <p:cNvPr id="6" name="椭圆 5"/>
          <p:cNvSpPr/>
          <p:nvPr/>
        </p:nvSpPr>
        <p:spPr>
          <a:xfrm>
            <a:off x="3053725" y="4490910"/>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7" name="椭圆 6"/>
          <p:cNvSpPr/>
          <p:nvPr/>
        </p:nvSpPr>
        <p:spPr>
          <a:xfrm>
            <a:off x="11839" y="2983987"/>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8" name="椭圆 7"/>
          <p:cNvSpPr/>
          <p:nvPr/>
        </p:nvSpPr>
        <p:spPr>
          <a:xfrm>
            <a:off x="1556278" y="4194466"/>
            <a:ext cx="770088" cy="770088"/>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9" name="椭圆 8"/>
          <p:cNvSpPr/>
          <p:nvPr/>
        </p:nvSpPr>
        <p:spPr>
          <a:xfrm>
            <a:off x="4037830" y="2388025"/>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2" name="椭圆 11"/>
          <p:cNvSpPr/>
          <p:nvPr/>
        </p:nvSpPr>
        <p:spPr>
          <a:xfrm>
            <a:off x="181908" y="1592826"/>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4" name="椭圆 13"/>
          <p:cNvSpPr/>
          <p:nvPr/>
        </p:nvSpPr>
        <p:spPr>
          <a:xfrm>
            <a:off x="3532576" y="3398900"/>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4" name="椭圆 3"/>
          <p:cNvSpPr/>
          <p:nvPr/>
        </p:nvSpPr>
        <p:spPr>
          <a:xfrm>
            <a:off x="1095751" y="1514957"/>
            <a:ext cx="2799015" cy="2938059"/>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endParaRPr>
          </a:p>
        </p:txBody>
      </p:sp>
      <p:sp>
        <p:nvSpPr>
          <p:cNvPr id="21" name="文本框 20"/>
          <p:cNvSpPr txBox="1"/>
          <p:nvPr/>
        </p:nvSpPr>
        <p:spPr>
          <a:xfrm>
            <a:off x="1165160" y="2388025"/>
            <a:ext cx="2698175" cy="1446550"/>
          </a:xfrm>
          <a:prstGeom prst="rect">
            <a:avLst/>
          </a:prstGeom>
          <a:noFill/>
        </p:spPr>
        <p:txBody>
          <a:bodyPr wrap="none" rtlCol="0">
            <a:spAutoFit/>
          </a:bodyPr>
          <a:lstStyle/>
          <a:p>
            <a:r>
              <a:rPr lang="en-US" altLang="zh-CN" sz="8800" dirty="0">
                <a:solidFill>
                  <a:schemeClr val="accent1"/>
                </a:solidFill>
                <a:latin typeface="Agency FB" panose="020B0503020202020204" pitchFamily="34" charset="0"/>
              </a:rPr>
              <a:t>2021</a:t>
            </a:r>
            <a:endParaRPr lang="zh-CN" altLang="en-US" sz="8800" dirty="0">
              <a:solidFill>
                <a:schemeClr val="accent1"/>
              </a:solidFill>
              <a:latin typeface="Agency FB" panose="020B0503020202020204" pitchFamily="34" charset="0"/>
            </a:endParaRPr>
          </a:p>
        </p:txBody>
      </p:sp>
      <p:pic>
        <p:nvPicPr>
          <p:cNvPr id="15" name="图形 14" descr="医院">
            <a:extLst>
              <a:ext uri="{FF2B5EF4-FFF2-40B4-BE49-F238E27FC236}">
                <a16:creationId xmlns:a16="http://schemas.microsoft.com/office/drawing/2014/main" xmlns="" id="{DE928197-09CA-4763-B85A-D0FADEE8F00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038058" y="1665601"/>
            <a:ext cx="914400" cy="914400"/>
          </a:xfrm>
          <a:prstGeom prst="rect">
            <a:avLst/>
          </a:prstGeom>
        </p:spPr>
      </p:pic>
    </p:spTree>
    <p:extLst>
      <p:ext uri="{BB962C8B-B14F-4D97-AF65-F5344CB8AC3E}">
        <p14:creationId xmlns:p14="http://schemas.microsoft.com/office/powerpoint/2010/main" val="32372336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250" fill="hold"/>
                                        <p:tgtEl>
                                          <p:spTgt spid="21"/>
                                        </p:tgtEl>
                                        <p:attrNameLst>
                                          <p:attrName>ppt_w</p:attrName>
                                        </p:attrNameLst>
                                      </p:cBhvr>
                                      <p:tavLst>
                                        <p:tav tm="0">
                                          <p:val>
                                            <p:fltVal val="0"/>
                                          </p:val>
                                        </p:tav>
                                        <p:tav tm="100000">
                                          <p:val>
                                            <p:strVal val="#ppt_w"/>
                                          </p:val>
                                        </p:tav>
                                      </p:tavLst>
                                    </p:anim>
                                    <p:anim calcmode="lin" valueType="num">
                                      <p:cBhvr>
                                        <p:cTn id="17" dur="250" fill="hold"/>
                                        <p:tgtEl>
                                          <p:spTgt spid="21"/>
                                        </p:tgtEl>
                                        <p:attrNameLst>
                                          <p:attrName>ppt_h</p:attrName>
                                        </p:attrNameLst>
                                      </p:cBhvr>
                                      <p:tavLst>
                                        <p:tav tm="0">
                                          <p:val>
                                            <p:fltVal val="0"/>
                                          </p:val>
                                        </p:tav>
                                        <p:tav tm="100000">
                                          <p:val>
                                            <p:strVal val="#ppt_h"/>
                                          </p:val>
                                        </p:tav>
                                      </p:tavLst>
                                    </p:anim>
                                    <p:animEffect transition="in" filter="fade">
                                      <p:cBhvr>
                                        <p:cTn id="18" dur="250"/>
                                        <p:tgtEl>
                                          <p:spTgt spid="21"/>
                                        </p:tgtEl>
                                      </p:cBhvr>
                                    </p:animEffect>
                                  </p:childTnLst>
                                </p:cTn>
                              </p:par>
                              <p:par>
                                <p:cTn id="19" presetID="6" presetClass="emph" presetSubtype="0" decel="100000" fill="hold" grpId="1" nodeType="withEffect">
                                  <p:stCondLst>
                                    <p:cond delay="600"/>
                                  </p:stCondLst>
                                  <p:childTnLst>
                                    <p:animScale>
                                      <p:cBhvr>
                                        <p:cTn id="20" dur="250" fill="hold"/>
                                        <p:tgtEl>
                                          <p:spTgt spid="21"/>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21"/>
                                        </p:tgtEl>
                                      </p:cBhvr>
                                      <p:by x="83000" y="83000"/>
                                    </p:animScale>
                                  </p:childTnLst>
                                </p:cTn>
                              </p:par>
                              <p:par>
                                <p:cTn id="23" presetID="1" presetClass="entr" presetSubtype="0" fill="hold" nodeType="withEffect">
                                  <p:stCondLst>
                                    <p:cond delay="8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050"/>
                            </p:stCondLst>
                            <p:childTnLst>
                              <p:par>
                                <p:cTn id="26" presetID="53" presetClass="entr" presetSubtype="16"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par>
                                <p:cTn id="31" presetID="53" presetClass="entr" presetSubtype="16" fill="hold" grpId="0"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par>
                                <p:cTn id="46" presetID="53" presetClass="entr" presetSubtype="16" fill="hold" grpId="0" nodeType="withEffect">
                                  <p:stCondLst>
                                    <p:cond delay="40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childTnLst>
                          </p:cTn>
                        </p:par>
                        <p:par>
                          <p:cTn id="56" fill="hold">
                            <p:stCondLst>
                              <p:cond delay="1950"/>
                            </p:stCondLst>
                            <p:childTnLst>
                              <p:par>
                                <p:cTn id="57" presetID="53" presetClass="entr" presetSubtype="16"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p:cTn id="59" dur="500" fill="hold"/>
                                        <p:tgtEl>
                                          <p:spTgt spid="2"/>
                                        </p:tgtEl>
                                        <p:attrNameLst>
                                          <p:attrName>ppt_w</p:attrName>
                                        </p:attrNameLst>
                                      </p:cBhvr>
                                      <p:tavLst>
                                        <p:tav tm="0">
                                          <p:val>
                                            <p:fltVal val="0"/>
                                          </p:val>
                                        </p:tav>
                                        <p:tav tm="100000">
                                          <p:val>
                                            <p:strVal val="#ppt_w"/>
                                          </p:val>
                                        </p:tav>
                                      </p:tavLst>
                                    </p:anim>
                                    <p:anim calcmode="lin" valueType="num">
                                      <p:cBhvr>
                                        <p:cTn id="60" dur="500" fill="hold"/>
                                        <p:tgtEl>
                                          <p:spTgt spid="2"/>
                                        </p:tgtEl>
                                        <p:attrNameLst>
                                          <p:attrName>ppt_h</p:attrName>
                                        </p:attrNameLst>
                                      </p:cBhvr>
                                      <p:tavLst>
                                        <p:tav tm="0">
                                          <p:val>
                                            <p:fltVal val="0"/>
                                          </p:val>
                                        </p:tav>
                                        <p:tav tm="100000">
                                          <p:val>
                                            <p:strVal val="#ppt_h"/>
                                          </p:val>
                                        </p:tav>
                                      </p:tavLst>
                                    </p:anim>
                                    <p:animEffect transition="in" filter="fade">
                                      <p:cBhvr>
                                        <p:cTn id="61" dur="500"/>
                                        <p:tgtEl>
                                          <p:spTgt spid="2"/>
                                        </p:tgtEl>
                                      </p:cBhvr>
                                    </p:animEffect>
                                  </p:childTnLst>
                                </p:cTn>
                              </p:par>
                            </p:childTnLst>
                          </p:cTn>
                        </p:par>
                        <p:par>
                          <p:cTn id="62" fill="hold">
                            <p:stCondLst>
                              <p:cond delay="2450"/>
                            </p:stCondLst>
                            <p:childTnLst>
                              <p:par>
                                <p:cTn id="63" presetID="53" presetClass="entr" presetSubtype="16"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250" fill="hold"/>
                                        <p:tgtEl>
                                          <p:spTgt spid="22"/>
                                        </p:tgtEl>
                                        <p:attrNameLst>
                                          <p:attrName>ppt_w</p:attrName>
                                        </p:attrNameLst>
                                      </p:cBhvr>
                                      <p:tavLst>
                                        <p:tav tm="0">
                                          <p:val>
                                            <p:fltVal val="0"/>
                                          </p:val>
                                        </p:tav>
                                        <p:tav tm="100000">
                                          <p:val>
                                            <p:strVal val="#ppt_w"/>
                                          </p:val>
                                        </p:tav>
                                      </p:tavLst>
                                    </p:anim>
                                    <p:anim calcmode="lin" valueType="num">
                                      <p:cBhvr>
                                        <p:cTn id="66" dur="250" fill="hold"/>
                                        <p:tgtEl>
                                          <p:spTgt spid="22"/>
                                        </p:tgtEl>
                                        <p:attrNameLst>
                                          <p:attrName>ppt_h</p:attrName>
                                        </p:attrNameLst>
                                      </p:cBhvr>
                                      <p:tavLst>
                                        <p:tav tm="0">
                                          <p:val>
                                            <p:fltVal val="0"/>
                                          </p:val>
                                        </p:tav>
                                        <p:tav tm="100000">
                                          <p:val>
                                            <p:strVal val="#ppt_h"/>
                                          </p:val>
                                        </p:tav>
                                      </p:tavLst>
                                    </p:anim>
                                    <p:animEffect transition="in" filter="fade">
                                      <p:cBhvr>
                                        <p:cTn id="67" dur="250"/>
                                        <p:tgtEl>
                                          <p:spTgt spid="22"/>
                                        </p:tgtEl>
                                      </p:cBhvr>
                                    </p:animEffect>
                                  </p:childTnLst>
                                </p:cTn>
                              </p:par>
                              <p:par>
                                <p:cTn id="68" presetID="6" presetClass="emph" presetSubtype="0" decel="100000" fill="hold" grpId="1" nodeType="withEffect">
                                  <p:stCondLst>
                                    <p:cond delay="200"/>
                                  </p:stCondLst>
                                  <p:childTnLst>
                                    <p:animScale>
                                      <p:cBhvr>
                                        <p:cTn id="69" dur="250" fill="hold"/>
                                        <p:tgtEl>
                                          <p:spTgt spid="22"/>
                                        </p:tgtEl>
                                      </p:cBhvr>
                                      <p:by x="120000" y="120000"/>
                                    </p:animScale>
                                  </p:childTnLst>
                                </p:cTn>
                              </p:par>
                              <p:par>
                                <p:cTn id="70" presetID="6" presetClass="emph" presetSubtype="0" decel="100000" fill="hold" grpId="2" nodeType="withEffect">
                                  <p:stCondLst>
                                    <p:cond delay="400"/>
                                  </p:stCondLst>
                                  <p:childTnLst>
                                    <p:animScale>
                                      <p:cBhvr>
                                        <p:cTn id="71" dur="250" fill="hold"/>
                                        <p:tgtEl>
                                          <p:spTgt spid="22"/>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2" grpId="1"/>
      <p:bldP spid="22" grpId="2"/>
      <p:bldP spid="6" grpId="0" animBg="1"/>
      <p:bldP spid="7" grpId="0" animBg="1"/>
      <p:bldP spid="8" grpId="0" animBg="1"/>
      <p:bldP spid="9" grpId="0" animBg="1"/>
      <p:bldP spid="12" grpId="0" animBg="1"/>
      <p:bldP spid="14" grpId="0" animBg="1"/>
      <p:bldP spid="4" grpId="0" animBg="1"/>
      <p:bldP spid="4" grpId="1" animBg="1"/>
      <p:bldP spid="4" grpId="2" animBg="1"/>
      <p:bldP spid="21" grpId="0"/>
      <p:bldP spid="21" grpId="1"/>
      <p:bldP spid="21"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775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038254" y="218741"/>
            <a:ext cx="4115492" cy="523220"/>
          </a:xfrm>
          <a:prstGeom prst="rect">
            <a:avLst/>
          </a:prstGeom>
          <a:noFill/>
        </p:spPr>
        <p:txBody>
          <a:bodyPr wrap="square" rtlCol="0">
            <a:spAutoFit/>
          </a:bodyPr>
          <a:lstStyle/>
          <a:p>
            <a:pPr algn="ctr"/>
            <a:r>
              <a:rPr lang="zh-CN" altLang="en-US" sz="2800" b="1" dirty="0">
                <a:solidFill>
                  <a:schemeClr val="tx2"/>
                </a:solidFill>
                <a:latin typeface="微软雅黑" panose="020B0503020204020204" pitchFamily="34" charset="-122"/>
                <a:ea typeface="微软雅黑" panose="020B0503020204020204" pitchFamily="34" charset="-122"/>
                <a:cs typeface="Aharoni" panose="02010803020104030203" pitchFamily="2" charset="-79"/>
              </a:rPr>
              <a:t>解决方案</a:t>
            </a:r>
          </a:p>
        </p:txBody>
      </p:sp>
      <p:grpSp>
        <p:nvGrpSpPr>
          <p:cNvPr id="4" name="组合 3"/>
          <p:cNvGrpSpPr/>
          <p:nvPr/>
        </p:nvGrpSpPr>
        <p:grpSpPr>
          <a:xfrm>
            <a:off x="539791" y="3199244"/>
            <a:ext cx="11110913" cy="806450"/>
            <a:chOff x="444098" y="3162300"/>
            <a:chExt cx="11110913" cy="806450"/>
          </a:xfrm>
        </p:grpSpPr>
        <p:sp>
          <p:nvSpPr>
            <p:cNvPr id="5" name="Freeform 5"/>
            <p:cNvSpPr>
              <a:spLocks/>
            </p:cNvSpPr>
            <p:nvPr/>
          </p:nvSpPr>
          <p:spPr bwMode="auto">
            <a:xfrm>
              <a:off x="496486" y="3162300"/>
              <a:ext cx="1222375" cy="373063"/>
            </a:xfrm>
            <a:custGeom>
              <a:avLst/>
              <a:gdLst>
                <a:gd name="T0" fmla="*/ 2452 w 3360"/>
                <a:gd name="T1" fmla="*/ 0 h 1014"/>
                <a:gd name="T2" fmla="*/ 2226 w 3360"/>
                <a:gd name="T3" fmla="*/ 30 h 1014"/>
                <a:gd name="T4" fmla="*/ 2420 w 3360"/>
                <a:gd name="T5" fmla="*/ 496 h 1014"/>
                <a:gd name="T6" fmla="*/ 2050 w 3360"/>
                <a:gd name="T7" fmla="*/ 72 h 1014"/>
                <a:gd name="T8" fmla="*/ 1698 w 3360"/>
                <a:gd name="T9" fmla="*/ 180 h 1014"/>
                <a:gd name="T10" fmla="*/ 1889 w 3360"/>
                <a:gd name="T11" fmla="*/ 640 h 1014"/>
                <a:gd name="T12" fmla="*/ 1538 w 3360"/>
                <a:gd name="T13" fmla="*/ 237 h 1014"/>
                <a:gd name="T14" fmla="*/ 1114 w 3360"/>
                <a:gd name="T15" fmla="*/ 407 h 1014"/>
                <a:gd name="T16" fmla="*/ 1275 w 3360"/>
                <a:gd name="T17" fmla="*/ 793 h 1014"/>
                <a:gd name="T18" fmla="*/ 988 w 3360"/>
                <a:gd name="T19" fmla="*/ 463 h 1014"/>
                <a:gd name="T20" fmla="*/ 656 w 3360"/>
                <a:gd name="T21" fmla="*/ 624 h 1014"/>
                <a:gd name="T22" fmla="*/ 771 w 3360"/>
                <a:gd name="T23" fmla="*/ 897 h 1014"/>
                <a:gd name="T24" fmla="*/ 572 w 3360"/>
                <a:gd name="T25" fmla="*/ 669 h 1014"/>
                <a:gd name="T26" fmla="*/ 0 w 3360"/>
                <a:gd name="T27" fmla="*/ 1014 h 1014"/>
                <a:gd name="T28" fmla="*/ 3360 w 3360"/>
                <a:gd name="T29" fmla="*/ 1014 h 1014"/>
                <a:gd name="T30" fmla="*/ 2452 w 3360"/>
                <a:gd name="T31"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0" h="1014">
                  <a:moveTo>
                    <a:pt x="2452" y="0"/>
                  </a:moveTo>
                  <a:cubicBezTo>
                    <a:pt x="2398" y="0"/>
                    <a:pt x="2321" y="10"/>
                    <a:pt x="2226" y="30"/>
                  </a:cubicBezTo>
                  <a:cubicBezTo>
                    <a:pt x="2319" y="261"/>
                    <a:pt x="2420" y="496"/>
                    <a:pt x="2420" y="496"/>
                  </a:cubicBezTo>
                  <a:lnTo>
                    <a:pt x="2050" y="72"/>
                  </a:lnTo>
                  <a:cubicBezTo>
                    <a:pt x="1945" y="101"/>
                    <a:pt x="1826" y="137"/>
                    <a:pt x="1698" y="180"/>
                  </a:cubicBezTo>
                  <a:cubicBezTo>
                    <a:pt x="1790" y="409"/>
                    <a:pt x="1889" y="640"/>
                    <a:pt x="1889" y="640"/>
                  </a:cubicBezTo>
                  <a:lnTo>
                    <a:pt x="1538" y="237"/>
                  </a:lnTo>
                  <a:cubicBezTo>
                    <a:pt x="1403" y="287"/>
                    <a:pt x="1260" y="344"/>
                    <a:pt x="1114" y="407"/>
                  </a:cubicBezTo>
                  <a:cubicBezTo>
                    <a:pt x="1196" y="610"/>
                    <a:pt x="1275" y="793"/>
                    <a:pt x="1275" y="793"/>
                  </a:cubicBezTo>
                  <a:lnTo>
                    <a:pt x="988" y="463"/>
                  </a:lnTo>
                  <a:cubicBezTo>
                    <a:pt x="878" y="514"/>
                    <a:pt x="767" y="567"/>
                    <a:pt x="656" y="624"/>
                  </a:cubicBezTo>
                  <a:cubicBezTo>
                    <a:pt x="719" y="777"/>
                    <a:pt x="771" y="897"/>
                    <a:pt x="771" y="897"/>
                  </a:cubicBezTo>
                  <a:lnTo>
                    <a:pt x="572" y="669"/>
                  </a:lnTo>
                  <a:cubicBezTo>
                    <a:pt x="375" y="774"/>
                    <a:pt x="181" y="889"/>
                    <a:pt x="0" y="1014"/>
                  </a:cubicBezTo>
                  <a:lnTo>
                    <a:pt x="3360" y="1014"/>
                  </a:lnTo>
                  <a:cubicBezTo>
                    <a:pt x="3360" y="1014"/>
                    <a:pt x="2786" y="0"/>
                    <a:pt x="2452" y="0"/>
                  </a:cubicBezTo>
                  <a:close/>
                </a:path>
              </a:pathLst>
            </a:custGeom>
            <a:solidFill>
              <a:schemeClr val="accent2"/>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Freeform 6"/>
            <p:cNvSpPr>
              <a:spLocks/>
            </p:cNvSpPr>
            <p:nvPr/>
          </p:nvSpPr>
          <p:spPr bwMode="auto">
            <a:xfrm>
              <a:off x="496486" y="3594100"/>
              <a:ext cx="1222375" cy="374650"/>
            </a:xfrm>
            <a:custGeom>
              <a:avLst/>
              <a:gdLst>
                <a:gd name="T0" fmla="*/ 2452 w 3360"/>
                <a:gd name="T1" fmla="*/ 1014 h 1014"/>
                <a:gd name="T2" fmla="*/ 2226 w 3360"/>
                <a:gd name="T3" fmla="*/ 983 h 1014"/>
                <a:gd name="T4" fmla="*/ 2420 w 3360"/>
                <a:gd name="T5" fmla="*/ 517 h 1014"/>
                <a:gd name="T6" fmla="*/ 2050 w 3360"/>
                <a:gd name="T7" fmla="*/ 941 h 1014"/>
                <a:gd name="T8" fmla="*/ 1698 w 3360"/>
                <a:gd name="T9" fmla="*/ 833 h 1014"/>
                <a:gd name="T10" fmla="*/ 1889 w 3360"/>
                <a:gd name="T11" fmla="*/ 373 h 1014"/>
                <a:gd name="T12" fmla="*/ 1538 w 3360"/>
                <a:gd name="T13" fmla="*/ 776 h 1014"/>
                <a:gd name="T14" fmla="*/ 1114 w 3360"/>
                <a:gd name="T15" fmla="*/ 606 h 1014"/>
                <a:gd name="T16" fmla="*/ 1275 w 3360"/>
                <a:gd name="T17" fmla="*/ 220 h 1014"/>
                <a:gd name="T18" fmla="*/ 988 w 3360"/>
                <a:gd name="T19" fmla="*/ 550 h 1014"/>
                <a:gd name="T20" fmla="*/ 656 w 3360"/>
                <a:gd name="T21" fmla="*/ 389 h 1014"/>
                <a:gd name="T22" fmla="*/ 771 w 3360"/>
                <a:gd name="T23" fmla="*/ 116 h 1014"/>
                <a:gd name="T24" fmla="*/ 572 w 3360"/>
                <a:gd name="T25" fmla="*/ 345 h 1014"/>
                <a:gd name="T26" fmla="*/ 0 w 3360"/>
                <a:gd name="T27" fmla="*/ 0 h 1014"/>
                <a:gd name="T28" fmla="*/ 3360 w 3360"/>
                <a:gd name="T29" fmla="*/ 0 h 1014"/>
                <a:gd name="T30" fmla="*/ 2452 w 3360"/>
                <a:gd name="T31" fmla="*/ 101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0" h="1014">
                  <a:moveTo>
                    <a:pt x="2452" y="1014"/>
                  </a:moveTo>
                  <a:cubicBezTo>
                    <a:pt x="2398" y="1014"/>
                    <a:pt x="2321" y="1003"/>
                    <a:pt x="2226" y="983"/>
                  </a:cubicBezTo>
                  <a:cubicBezTo>
                    <a:pt x="2319" y="752"/>
                    <a:pt x="2420" y="517"/>
                    <a:pt x="2420" y="517"/>
                  </a:cubicBezTo>
                  <a:lnTo>
                    <a:pt x="2050" y="941"/>
                  </a:lnTo>
                  <a:cubicBezTo>
                    <a:pt x="1945" y="913"/>
                    <a:pt x="1826" y="877"/>
                    <a:pt x="1698" y="833"/>
                  </a:cubicBezTo>
                  <a:cubicBezTo>
                    <a:pt x="1790" y="604"/>
                    <a:pt x="1889" y="373"/>
                    <a:pt x="1889" y="373"/>
                  </a:cubicBezTo>
                  <a:lnTo>
                    <a:pt x="1538" y="776"/>
                  </a:lnTo>
                  <a:cubicBezTo>
                    <a:pt x="1403" y="727"/>
                    <a:pt x="1260" y="670"/>
                    <a:pt x="1114" y="606"/>
                  </a:cubicBezTo>
                  <a:cubicBezTo>
                    <a:pt x="1196" y="404"/>
                    <a:pt x="1275" y="220"/>
                    <a:pt x="1275" y="220"/>
                  </a:cubicBezTo>
                  <a:lnTo>
                    <a:pt x="988" y="550"/>
                  </a:lnTo>
                  <a:cubicBezTo>
                    <a:pt x="878" y="500"/>
                    <a:pt x="767" y="446"/>
                    <a:pt x="656" y="389"/>
                  </a:cubicBezTo>
                  <a:cubicBezTo>
                    <a:pt x="719" y="236"/>
                    <a:pt x="771" y="116"/>
                    <a:pt x="771" y="116"/>
                  </a:cubicBezTo>
                  <a:lnTo>
                    <a:pt x="572" y="345"/>
                  </a:lnTo>
                  <a:cubicBezTo>
                    <a:pt x="375" y="240"/>
                    <a:pt x="181" y="124"/>
                    <a:pt x="0" y="0"/>
                  </a:cubicBezTo>
                  <a:lnTo>
                    <a:pt x="3360" y="0"/>
                  </a:lnTo>
                  <a:cubicBezTo>
                    <a:pt x="3360" y="0"/>
                    <a:pt x="2786" y="1014"/>
                    <a:pt x="2452" y="1014"/>
                  </a:cubicBezTo>
                  <a:close/>
                </a:path>
              </a:pathLst>
            </a:custGeom>
            <a:solidFill>
              <a:schemeClr val="accent1"/>
            </a:solidFill>
            <a:ln w="19050">
              <a:no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Freeform 7"/>
            <p:cNvSpPr>
              <a:spLocks/>
            </p:cNvSpPr>
            <p:nvPr/>
          </p:nvSpPr>
          <p:spPr bwMode="auto">
            <a:xfrm>
              <a:off x="444098" y="3535363"/>
              <a:ext cx="10968038" cy="58738"/>
            </a:xfrm>
            <a:custGeom>
              <a:avLst/>
              <a:gdLst>
                <a:gd name="T0" fmla="*/ 80 w 30160"/>
                <a:gd name="T1" fmla="*/ 160 h 160"/>
                <a:gd name="T2" fmla="*/ 0 w 30160"/>
                <a:gd name="T3" fmla="*/ 80 h 160"/>
                <a:gd name="T4" fmla="*/ 80 w 30160"/>
                <a:gd name="T5" fmla="*/ 0 h 160"/>
                <a:gd name="T6" fmla="*/ 30080 w 30160"/>
                <a:gd name="T7" fmla="*/ 0 h 160"/>
                <a:gd name="T8" fmla="*/ 30160 w 30160"/>
                <a:gd name="T9" fmla="*/ 80 h 160"/>
                <a:gd name="T10" fmla="*/ 30080 w 30160"/>
                <a:gd name="T11" fmla="*/ 160 h 160"/>
                <a:gd name="T12" fmla="*/ 80 w 30160"/>
                <a:gd name="T13" fmla="*/ 160 h 160"/>
              </a:gdLst>
              <a:ahLst/>
              <a:cxnLst>
                <a:cxn ang="0">
                  <a:pos x="T0" y="T1"/>
                </a:cxn>
                <a:cxn ang="0">
                  <a:pos x="T2" y="T3"/>
                </a:cxn>
                <a:cxn ang="0">
                  <a:pos x="T4" y="T5"/>
                </a:cxn>
                <a:cxn ang="0">
                  <a:pos x="T6" y="T7"/>
                </a:cxn>
                <a:cxn ang="0">
                  <a:pos x="T8" y="T9"/>
                </a:cxn>
                <a:cxn ang="0">
                  <a:pos x="T10" y="T11"/>
                </a:cxn>
                <a:cxn ang="0">
                  <a:pos x="T12" y="T13"/>
                </a:cxn>
              </a:cxnLst>
              <a:rect l="0" t="0" r="r" b="b"/>
              <a:pathLst>
                <a:path w="30160" h="160">
                  <a:moveTo>
                    <a:pt x="80" y="160"/>
                  </a:moveTo>
                  <a:cubicBezTo>
                    <a:pt x="36" y="160"/>
                    <a:pt x="0" y="124"/>
                    <a:pt x="0" y="80"/>
                  </a:cubicBezTo>
                  <a:cubicBezTo>
                    <a:pt x="0" y="36"/>
                    <a:pt x="36" y="0"/>
                    <a:pt x="80" y="0"/>
                  </a:cubicBezTo>
                  <a:lnTo>
                    <a:pt x="30080" y="0"/>
                  </a:lnTo>
                  <a:cubicBezTo>
                    <a:pt x="30124" y="0"/>
                    <a:pt x="30160" y="36"/>
                    <a:pt x="30160" y="80"/>
                  </a:cubicBezTo>
                  <a:cubicBezTo>
                    <a:pt x="30160" y="124"/>
                    <a:pt x="30124" y="160"/>
                    <a:pt x="30080" y="160"/>
                  </a:cubicBezTo>
                  <a:lnTo>
                    <a:pt x="80" y="160"/>
                  </a:lnTo>
                  <a:close/>
                </a:path>
              </a:pathLst>
            </a:custGeom>
            <a:solidFill>
              <a:schemeClr val="tx1">
                <a:lumMod val="50000"/>
                <a:lumOff val="50000"/>
              </a:schemeClr>
            </a:solidFill>
            <a:ln w="19050">
              <a:no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Freeform 8"/>
            <p:cNvSpPr>
              <a:spLocks/>
            </p:cNvSpPr>
            <p:nvPr/>
          </p:nvSpPr>
          <p:spPr bwMode="auto">
            <a:xfrm>
              <a:off x="11270848" y="3438525"/>
              <a:ext cx="284163" cy="252413"/>
            </a:xfrm>
            <a:custGeom>
              <a:avLst/>
              <a:gdLst>
                <a:gd name="T0" fmla="*/ 784 w 784"/>
                <a:gd name="T1" fmla="*/ 343 h 686"/>
                <a:gd name="T2" fmla="*/ 0 w 784"/>
                <a:gd name="T3" fmla="*/ 686 h 686"/>
                <a:gd name="T4" fmla="*/ 248 w 784"/>
                <a:gd name="T5" fmla="*/ 343 h 686"/>
                <a:gd name="T6" fmla="*/ 0 w 784"/>
                <a:gd name="T7" fmla="*/ 0 h 686"/>
                <a:gd name="T8" fmla="*/ 784 w 784"/>
                <a:gd name="T9" fmla="*/ 343 h 686"/>
              </a:gdLst>
              <a:ahLst/>
              <a:cxnLst>
                <a:cxn ang="0">
                  <a:pos x="T0" y="T1"/>
                </a:cxn>
                <a:cxn ang="0">
                  <a:pos x="T2" y="T3"/>
                </a:cxn>
                <a:cxn ang="0">
                  <a:pos x="T4" y="T5"/>
                </a:cxn>
                <a:cxn ang="0">
                  <a:pos x="T6" y="T7"/>
                </a:cxn>
                <a:cxn ang="0">
                  <a:pos x="T8" y="T9"/>
                </a:cxn>
              </a:cxnLst>
              <a:rect l="0" t="0" r="r" b="b"/>
              <a:pathLst>
                <a:path w="784" h="686">
                  <a:moveTo>
                    <a:pt x="784" y="343"/>
                  </a:moveTo>
                  <a:lnTo>
                    <a:pt x="0" y="686"/>
                  </a:lnTo>
                  <a:lnTo>
                    <a:pt x="248" y="343"/>
                  </a:lnTo>
                  <a:lnTo>
                    <a:pt x="0" y="0"/>
                  </a:lnTo>
                  <a:lnTo>
                    <a:pt x="784" y="343"/>
                  </a:lnTo>
                  <a:close/>
                </a:path>
              </a:pathLst>
            </a:custGeom>
            <a:solidFill>
              <a:schemeClr val="tx1">
                <a:lumMod val="50000"/>
                <a:lumOff val="50000"/>
              </a:schemeClr>
            </a:solidFill>
            <a:ln w="19050">
              <a:no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9" name="椭圆 8"/>
          <p:cNvSpPr/>
          <p:nvPr/>
        </p:nvSpPr>
        <p:spPr>
          <a:xfrm>
            <a:off x="3309540" y="3423214"/>
            <a:ext cx="298185" cy="298185"/>
          </a:xfrm>
          <a:prstGeom prst="ellipse">
            <a:avLst/>
          </a:prstGeom>
          <a:solidFill>
            <a:schemeClr val="accent1"/>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405457" y="3423214"/>
            <a:ext cx="298185" cy="298185"/>
          </a:xfrm>
          <a:prstGeom prst="ellipse">
            <a:avLst/>
          </a:prstGeom>
          <a:solidFill>
            <a:schemeClr val="accent2"/>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501374" y="3423214"/>
            <a:ext cx="298185" cy="298185"/>
          </a:xfrm>
          <a:prstGeom prst="ellipse">
            <a:avLst/>
          </a:prstGeom>
          <a:solidFill>
            <a:schemeClr val="accent3"/>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597291" y="3423214"/>
            <a:ext cx="298185" cy="298185"/>
          </a:xfrm>
          <a:prstGeom prst="ellipse">
            <a:avLst/>
          </a:prstGeom>
          <a:solidFill>
            <a:schemeClr val="accent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116"/>
          <p:cNvSpPr>
            <a:spLocks noChangeAspect="1"/>
          </p:cNvSpPr>
          <p:nvPr/>
        </p:nvSpPr>
        <p:spPr bwMode="auto">
          <a:xfrm>
            <a:off x="9358131" y="1873249"/>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solidFill>
            <a:schemeClr val="accent4"/>
          </a:solidFill>
          <a:ln w="31750">
            <a:gradFill flip="none" rotWithShape="1">
              <a:gsLst>
                <a:gs pos="0">
                  <a:schemeClr val="bg1"/>
                </a:gs>
                <a:gs pos="100000">
                  <a:schemeClr val="bg1">
                    <a:lumMod val="75000"/>
                  </a:schemeClr>
                </a:gs>
              </a:gsLst>
              <a:lin ang="54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116"/>
          <p:cNvSpPr>
            <a:spLocks noChangeAspect="1"/>
          </p:cNvSpPr>
          <p:nvPr/>
        </p:nvSpPr>
        <p:spPr bwMode="auto">
          <a:xfrm>
            <a:off x="5166297" y="1873249"/>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solidFill>
            <a:schemeClr val="accent2"/>
          </a:solidFill>
          <a:ln w="31750">
            <a:gradFill flip="none" rotWithShape="1">
              <a:gsLst>
                <a:gs pos="0">
                  <a:schemeClr val="bg1"/>
                </a:gs>
                <a:gs pos="100000">
                  <a:schemeClr val="bg1">
                    <a:lumMod val="75000"/>
                  </a:schemeClr>
                </a:gs>
              </a:gsLst>
              <a:lin ang="54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16"/>
          <p:cNvSpPr>
            <a:spLocks noChangeAspect="1"/>
          </p:cNvSpPr>
          <p:nvPr/>
        </p:nvSpPr>
        <p:spPr bwMode="auto">
          <a:xfrm flipV="1">
            <a:off x="3070380" y="3802185"/>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solidFill>
            <a:schemeClr val="accent1"/>
          </a:solidFill>
          <a:ln w="31750">
            <a:gradFill flip="none" rotWithShape="1">
              <a:gsLst>
                <a:gs pos="0">
                  <a:schemeClr val="bg1"/>
                </a:gs>
                <a:gs pos="100000">
                  <a:schemeClr val="bg1">
                    <a:lumMod val="75000"/>
                  </a:schemeClr>
                </a:gs>
              </a:gsLst>
              <a:lin ang="162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6"/>
          <p:cNvSpPr>
            <a:spLocks noChangeAspect="1"/>
          </p:cNvSpPr>
          <p:nvPr/>
        </p:nvSpPr>
        <p:spPr bwMode="auto">
          <a:xfrm flipV="1">
            <a:off x="7262214" y="3802185"/>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solidFill>
            <a:schemeClr val="accent3"/>
          </a:solidFill>
          <a:ln w="31750">
            <a:gradFill flip="none" rotWithShape="1">
              <a:gsLst>
                <a:gs pos="0">
                  <a:schemeClr val="bg1"/>
                </a:gs>
                <a:gs pos="100000">
                  <a:schemeClr val="bg1">
                    <a:lumMod val="75000"/>
                  </a:schemeClr>
                </a:gs>
              </a:gsLst>
              <a:lin ang="162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98955" y="4566867"/>
            <a:ext cx="717929" cy="461665"/>
          </a:xfrm>
          <a:prstGeom prst="rect">
            <a:avLst/>
          </a:prstGeom>
        </p:spPr>
        <p:txBody>
          <a:bodyPr wrap="square">
            <a:spAutoFit/>
          </a:bodyPr>
          <a:lstStyle/>
          <a:p>
            <a:pPr algn="ctr"/>
            <a:r>
              <a:rPr lang="en-US" altLang="zh-CN" sz="2400" spc="-150" dirty="0">
                <a:solidFill>
                  <a:schemeClr val="bg1"/>
                </a:solidFill>
                <a:latin typeface="方正兰亭中黑_GBK" panose="02000000000000000000" pitchFamily="2" charset="-122"/>
                <a:ea typeface="方正兰亭中黑_GBK" panose="02000000000000000000" pitchFamily="2" charset="-122"/>
              </a:rPr>
              <a:t>01</a:t>
            </a:r>
            <a:endParaRPr lang="zh-CN" altLang="en-US" sz="2400" spc="-150" dirty="0">
              <a:solidFill>
                <a:schemeClr val="bg1"/>
              </a:solidFill>
              <a:latin typeface="方正兰亭中黑_GBK" panose="02000000000000000000" pitchFamily="2" charset="-122"/>
              <a:ea typeface="方正兰亭中黑_GBK" panose="02000000000000000000" pitchFamily="2" charset="-122"/>
            </a:endParaRPr>
          </a:p>
        </p:txBody>
      </p:sp>
      <p:sp>
        <p:nvSpPr>
          <p:cNvPr id="18" name="矩形 17"/>
          <p:cNvSpPr/>
          <p:nvPr/>
        </p:nvSpPr>
        <p:spPr>
          <a:xfrm>
            <a:off x="7320789" y="4566867"/>
            <a:ext cx="717929" cy="461665"/>
          </a:xfrm>
          <a:prstGeom prst="rect">
            <a:avLst/>
          </a:prstGeom>
        </p:spPr>
        <p:txBody>
          <a:bodyPr wrap="square">
            <a:spAutoFit/>
          </a:bodyPr>
          <a:lstStyle/>
          <a:p>
            <a:pPr algn="ctr"/>
            <a:r>
              <a:rPr lang="en-US" altLang="zh-CN" sz="2400" spc="-150" dirty="0">
                <a:solidFill>
                  <a:schemeClr val="bg1"/>
                </a:solidFill>
                <a:latin typeface="方正兰亭中黑_GBK" panose="02000000000000000000" pitchFamily="2" charset="-122"/>
                <a:ea typeface="方正兰亭中黑_GBK" panose="02000000000000000000" pitchFamily="2" charset="-122"/>
              </a:rPr>
              <a:t>03</a:t>
            </a:r>
            <a:endParaRPr lang="zh-CN" altLang="en-US" sz="2400" spc="-150" dirty="0">
              <a:solidFill>
                <a:schemeClr val="bg1"/>
              </a:solidFill>
              <a:latin typeface="方正兰亭中黑_GBK" panose="02000000000000000000" pitchFamily="2" charset="-122"/>
              <a:ea typeface="方正兰亭中黑_GBK" panose="02000000000000000000" pitchFamily="2" charset="-122"/>
            </a:endParaRPr>
          </a:p>
        </p:txBody>
      </p:sp>
      <p:sp>
        <p:nvSpPr>
          <p:cNvPr id="19" name="矩形 18"/>
          <p:cNvSpPr/>
          <p:nvPr/>
        </p:nvSpPr>
        <p:spPr>
          <a:xfrm>
            <a:off x="5194872" y="2103095"/>
            <a:ext cx="717929" cy="461665"/>
          </a:xfrm>
          <a:prstGeom prst="rect">
            <a:avLst/>
          </a:prstGeom>
        </p:spPr>
        <p:txBody>
          <a:bodyPr wrap="square">
            <a:spAutoFit/>
          </a:bodyPr>
          <a:lstStyle/>
          <a:p>
            <a:pPr algn="ctr"/>
            <a:r>
              <a:rPr lang="en-US" altLang="zh-CN" sz="2400" spc="-150" dirty="0">
                <a:solidFill>
                  <a:schemeClr val="bg1"/>
                </a:solidFill>
                <a:latin typeface="方正兰亭中黑_GBK" panose="02000000000000000000" pitchFamily="2" charset="-122"/>
                <a:ea typeface="方正兰亭中黑_GBK" panose="02000000000000000000" pitchFamily="2" charset="-122"/>
              </a:rPr>
              <a:t>02</a:t>
            </a:r>
            <a:endParaRPr lang="zh-CN" altLang="en-US" sz="2400" spc="-150" dirty="0">
              <a:solidFill>
                <a:schemeClr val="bg1"/>
              </a:solidFill>
              <a:latin typeface="方正兰亭中黑_GBK" panose="02000000000000000000" pitchFamily="2" charset="-122"/>
              <a:ea typeface="方正兰亭中黑_GBK" panose="02000000000000000000" pitchFamily="2" charset="-122"/>
            </a:endParaRPr>
          </a:p>
        </p:txBody>
      </p:sp>
      <p:sp>
        <p:nvSpPr>
          <p:cNvPr id="20" name="矩形 19"/>
          <p:cNvSpPr/>
          <p:nvPr/>
        </p:nvSpPr>
        <p:spPr>
          <a:xfrm>
            <a:off x="9387418" y="2103095"/>
            <a:ext cx="717929" cy="461665"/>
          </a:xfrm>
          <a:prstGeom prst="rect">
            <a:avLst/>
          </a:prstGeom>
        </p:spPr>
        <p:txBody>
          <a:bodyPr wrap="square">
            <a:spAutoFit/>
          </a:bodyPr>
          <a:lstStyle/>
          <a:p>
            <a:pPr algn="ctr"/>
            <a:r>
              <a:rPr lang="en-US" altLang="zh-CN" sz="2400" spc="-150" dirty="0">
                <a:solidFill>
                  <a:schemeClr val="bg1"/>
                </a:solidFill>
                <a:latin typeface="方正兰亭中黑_GBK" panose="02000000000000000000" pitchFamily="2" charset="-122"/>
                <a:ea typeface="方正兰亭中黑_GBK" panose="02000000000000000000" pitchFamily="2" charset="-122"/>
              </a:rPr>
              <a:t>04</a:t>
            </a:r>
            <a:endParaRPr lang="zh-CN" altLang="en-US" sz="2400" spc="-150" dirty="0">
              <a:solidFill>
                <a:schemeClr val="bg1"/>
              </a:solidFill>
              <a:latin typeface="方正兰亭中黑_GBK" panose="02000000000000000000" pitchFamily="2" charset="-122"/>
              <a:ea typeface="方正兰亭中黑_GBK" panose="02000000000000000000" pitchFamily="2" charset="-122"/>
            </a:endParaRPr>
          </a:p>
        </p:txBody>
      </p:sp>
      <p:sp>
        <p:nvSpPr>
          <p:cNvPr id="21" name="矩形 20"/>
          <p:cNvSpPr/>
          <p:nvPr/>
        </p:nvSpPr>
        <p:spPr>
          <a:xfrm>
            <a:off x="2109267" y="1269095"/>
            <a:ext cx="2658509" cy="1982979"/>
          </a:xfrm>
          <a:prstGeom prst="rect">
            <a:avLst/>
          </a:prstGeom>
        </p:spPr>
        <p:txBody>
          <a:bodyPr wrap="square">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sym typeface="+mn-lt"/>
              </a:rPr>
              <a:t>通过</a:t>
            </a:r>
            <a:r>
              <a:rPr lang="en-US" altLang="zh-CN" sz="1600" dirty="0">
                <a:latin typeface="微软雅黑" panose="020B0503020204020204" pitchFamily="34" charset="-122"/>
                <a:ea typeface="微软雅黑" panose="020B0503020204020204" pitchFamily="34" charset="-122"/>
                <a:sym typeface="+mn-lt"/>
              </a:rPr>
              <a:t>SODA</a:t>
            </a:r>
            <a:r>
              <a:rPr lang="zh-CN" altLang="en-US" sz="1600" dirty="0">
                <a:latin typeface="微软雅黑" panose="020B0503020204020204" pitchFamily="34" charset="-122"/>
                <a:ea typeface="微软雅黑" panose="020B0503020204020204" pitchFamily="34" charset="-122"/>
                <a:sym typeface="+mn-lt"/>
              </a:rPr>
              <a:t>提供的数据集以及网络查询或网络爬取数据，得到医疗机构过去几年的每个时段的挂号量及床位余量、医疗机构专家数目、技术水平。各道路不同时段车流量。</a:t>
            </a:r>
            <a:endParaRPr lang="en-US" altLang="zh-CN" sz="1600" dirty="0">
              <a:latin typeface="微软雅黑" panose="020B0503020204020204" pitchFamily="34" charset="-122"/>
              <a:ea typeface="微软雅黑" panose="020B0503020204020204" pitchFamily="34" charset="-122"/>
              <a:sym typeface="+mn-lt"/>
            </a:endParaRPr>
          </a:p>
        </p:txBody>
      </p:sp>
      <p:sp>
        <p:nvSpPr>
          <p:cNvPr id="22" name="矩形 21"/>
          <p:cNvSpPr/>
          <p:nvPr/>
        </p:nvSpPr>
        <p:spPr>
          <a:xfrm>
            <a:off x="2538925" y="913101"/>
            <a:ext cx="1799194" cy="338554"/>
          </a:xfrm>
          <a:prstGeom prst="rect">
            <a:avLst/>
          </a:prstGeom>
        </p:spPr>
        <p:txBody>
          <a:bodyPr wrap="square">
            <a:spAutoFit/>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数据处理</a:t>
            </a:r>
          </a:p>
        </p:txBody>
      </p:sp>
      <p:sp>
        <p:nvSpPr>
          <p:cNvPr id="23" name="矩形 22"/>
          <p:cNvSpPr/>
          <p:nvPr/>
        </p:nvSpPr>
        <p:spPr>
          <a:xfrm>
            <a:off x="6545925" y="1332492"/>
            <a:ext cx="2300860" cy="2062103"/>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利用</a:t>
            </a:r>
            <a:r>
              <a:rPr lang="en-US" altLang="zh-CN" sz="1600" dirty="0">
                <a:latin typeface="微软雅黑" panose="020B0503020204020204" pitchFamily="34" charset="-122"/>
                <a:ea typeface="微软雅黑" panose="020B0503020204020204" pitchFamily="34" charset="-122"/>
              </a:rPr>
              <a:t>TOPSIS</a:t>
            </a:r>
            <a:r>
              <a:rPr lang="zh-CN" altLang="en-US" sz="1600" dirty="0">
                <a:latin typeface="微软雅黑" panose="020B0503020204020204" pitchFamily="34" charset="-122"/>
                <a:ea typeface="微软雅黑" panose="020B0503020204020204" pitchFamily="34" charset="-122"/>
              </a:rPr>
              <a:t>法综合考虑挂号排队速度、医院床位余量、路途耗费时间及医院技术水平四个因素，为用户求出当下最优的医疗机构位置及前往该医疗机构的最优路线。</a:t>
            </a:r>
          </a:p>
        </p:txBody>
      </p:sp>
      <p:sp>
        <p:nvSpPr>
          <p:cNvPr id="24" name="矩形 23"/>
          <p:cNvSpPr/>
          <p:nvPr/>
        </p:nvSpPr>
        <p:spPr>
          <a:xfrm>
            <a:off x="6899962" y="908145"/>
            <a:ext cx="1799194" cy="338554"/>
          </a:xfrm>
          <a:prstGeom prst="rect">
            <a:avLst/>
          </a:prstGeom>
        </p:spPr>
        <p:txBody>
          <a:bodyPr wrap="square">
            <a:spAutoFit/>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综合求解</a:t>
            </a:r>
          </a:p>
        </p:txBody>
      </p:sp>
      <p:sp>
        <p:nvSpPr>
          <p:cNvPr id="25" name="矩形 24"/>
          <p:cNvSpPr/>
          <p:nvPr/>
        </p:nvSpPr>
        <p:spPr>
          <a:xfrm>
            <a:off x="4159250" y="4397173"/>
            <a:ext cx="2789171" cy="1569660"/>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通过对数据做出时间序列图，观察数据随周期的变化，进而判断序列是否随周期波动大，对其进行季节性分解，分别采用乘法和叠加模型从而预测未来这些数据的情况。</a:t>
            </a:r>
          </a:p>
        </p:txBody>
      </p:sp>
      <p:sp>
        <p:nvSpPr>
          <p:cNvPr id="26" name="矩形 25"/>
          <p:cNvSpPr/>
          <p:nvPr/>
        </p:nvSpPr>
        <p:spPr>
          <a:xfrm>
            <a:off x="4654951" y="3951119"/>
            <a:ext cx="1799194" cy="338554"/>
          </a:xfrm>
          <a:prstGeom prst="rect">
            <a:avLst/>
          </a:prstGeom>
        </p:spPr>
        <p:txBody>
          <a:bodyPr wrap="square">
            <a:spAutoFit/>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预测分析</a:t>
            </a:r>
          </a:p>
        </p:txBody>
      </p:sp>
      <p:sp>
        <p:nvSpPr>
          <p:cNvPr id="27" name="矩形 26"/>
          <p:cNvSpPr/>
          <p:nvPr/>
        </p:nvSpPr>
        <p:spPr>
          <a:xfrm>
            <a:off x="8562621" y="4329932"/>
            <a:ext cx="2803920" cy="1815882"/>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将新产生的数据加入样本集数据中，用新样本集对未来进行预测，并根据过去预测结果与实际结果之间的差异调整综合评价各参数值，优化预测及综合评价模型以给出更优的选择。</a:t>
            </a:r>
          </a:p>
        </p:txBody>
      </p:sp>
      <p:sp>
        <p:nvSpPr>
          <p:cNvPr id="28" name="矩形 27"/>
          <p:cNvSpPr/>
          <p:nvPr/>
        </p:nvSpPr>
        <p:spPr>
          <a:xfrm>
            <a:off x="8846785" y="3951119"/>
            <a:ext cx="1799194" cy="338554"/>
          </a:xfrm>
          <a:prstGeom prst="rect">
            <a:avLst/>
          </a:prstGeom>
        </p:spPr>
        <p:txBody>
          <a:bodyPr wrap="square">
            <a:spAutoFit/>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反馈调整</a:t>
            </a:r>
          </a:p>
        </p:txBody>
      </p:sp>
    </p:spTree>
    <p:extLst>
      <p:ext uri="{BB962C8B-B14F-4D97-AF65-F5344CB8AC3E}">
        <p14:creationId xmlns:p14="http://schemas.microsoft.com/office/powerpoint/2010/main" val="396670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nodeType="withEffect">
                                  <p:stCondLst>
                                    <p:cond delay="0"/>
                                  </p:stCondLst>
                                  <p:childTnLst>
                                    <p:animMotion origin="layout" path="M 0 -4.44444E-6 L -0.52956 -4.44444E-6 " pathEditMode="relative" rAng="0" ptsTypes="AA">
                                      <p:cBhvr>
                                        <p:cTn id="11" dur="1000" spd="-100000" fill="hold"/>
                                        <p:tgtEl>
                                          <p:spTgt spid="2"/>
                                        </p:tgtEl>
                                        <p:attrNameLst>
                                          <p:attrName>ppt_x</p:attrName>
                                          <p:attrName>ppt_y</p:attrName>
                                        </p:attrNameLst>
                                      </p:cBhvr>
                                      <p:rCtr x="-26484" y="0"/>
                                    </p:animMotion>
                                  </p:childTnLst>
                                </p:cTn>
                              </p:par>
                              <p:par>
                                <p:cTn id="12" presetID="53" presetClass="entr" presetSubtype="16"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35" presetClass="path" presetSubtype="0" accel="50000" decel="50000" fill="hold" grpId="1" nodeType="withEffect">
                                  <p:stCondLst>
                                    <p:cond delay="0"/>
                                  </p:stCondLst>
                                  <p:childTnLst>
                                    <p:animMotion origin="layout" path="M 0 2.59259E-6 L 0.12148 2.59259E-6 " pathEditMode="relative" rAng="0" ptsTypes="AA">
                                      <p:cBhvr>
                                        <p:cTn id="18" dur="1000" spd="-100000" fill="hold"/>
                                        <p:tgtEl>
                                          <p:spTgt spid="3"/>
                                        </p:tgtEl>
                                        <p:attrNameLst>
                                          <p:attrName>ppt_x</p:attrName>
                                          <p:attrName>ppt_y</p:attrName>
                                        </p:attrNameLst>
                                      </p:cBhvr>
                                      <p:rCtr x="6068" y="0"/>
                                    </p:animMotion>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par>
                          <p:cTn id="28" fill="hold">
                            <p:stCondLst>
                              <p:cond delay="1750"/>
                            </p:stCondLst>
                            <p:childTnLst>
                              <p:par>
                                <p:cTn id="29" presetID="47"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anim calcmode="lin" valueType="num">
                                      <p:cBhvr>
                                        <p:cTn id="32" dur="250" fill="hold"/>
                                        <p:tgtEl>
                                          <p:spTgt spid="15"/>
                                        </p:tgtEl>
                                        <p:attrNameLst>
                                          <p:attrName>ppt_x</p:attrName>
                                        </p:attrNameLst>
                                      </p:cBhvr>
                                      <p:tavLst>
                                        <p:tav tm="0">
                                          <p:val>
                                            <p:strVal val="#ppt_x"/>
                                          </p:val>
                                        </p:tav>
                                        <p:tav tm="100000">
                                          <p:val>
                                            <p:strVal val="#ppt_x"/>
                                          </p:val>
                                        </p:tav>
                                      </p:tavLst>
                                    </p:anim>
                                    <p:anim calcmode="lin" valueType="num">
                                      <p:cBhvr>
                                        <p:cTn id="33" dur="25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50"/>
                                        <p:tgtEl>
                                          <p:spTgt spid="17"/>
                                        </p:tgtEl>
                                      </p:cBhvr>
                                    </p:animEffect>
                                  </p:childTnLst>
                                </p:cTn>
                              </p:par>
                            </p:childTnLst>
                          </p:cTn>
                        </p:par>
                        <p:par>
                          <p:cTn id="38" fill="hold">
                            <p:stCondLst>
                              <p:cond delay="2250"/>
                            </p:stCondLst>
                            <p:childTnLst>
                              <p:par>
                                <p:cTn id="39" presetID="42"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50"/>
                                        <p:tgtEl>
                                          <p:spTgt spid="22"/>
                                        </p:tgtEl>
                                      </p:cBhvr>
                                    </p:animEffect>
                                    <p:anim calcmode="lin" valueType="num">
                                      <p:cBhvr>
                                        <p:cTn id="42" dur="250" fill="hold"/>
                                        <p:tgtEl>
                                          <p:spTgt spid="22"/>
                                        </p:tgtEl>
                                        <p:attrNameLst>
                                          <p:attrName>ppt_x</p:attrName>
                                        </p:attrNameLst>
                                      </p:cBhvr>
                                      <p:tavLst>
                                        <p:tav tm="0">
                                          <p:val>
                                            <p:strVal val="#ppt_x"/>
                                          </p:val>
                                        </p:tav>
                                        <p:tav tm="100000">
                                          <p:val>
                                            <p:strVal val="#ppt_x"/>
                                          </p:val>
                                        </p:tav>
                                      </p:tavLst>
                                    </p:anim>
                                    <p:anim calcmode="lin" valueType="num">
                                      <p:cBhvr>
                                        <p:cTn id="43" dur="250" fill="hold"/>
                                        <p:tgtEl>
                                          <p:spTgt spid="22"/>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250"/>
                                        <p:tgtEl>
                                          <p:spTgt spid="21"/>
                                        </p:tgtEl>
                                      </p:cBhvr>
                                    </p:animEffect>
                                    <p:anim calcmode="lin" valueType="num">
                                      <p:cBhvr>
                                        <p:cTn id="48" dur="250" fill="hold"/>
                                        <p:tgtEl>
                                          <p:spTgt spid="21"/>
                                        </p:tgtEl>
                                        <p:attrNameLst>
                                          <p:attrName>ppt_x</p:attrName>
                                        </p:attrNameLst>
                                      </p:cBhvr>
                                      <p:tavLst>
                                        <p:tav tm="0">
                                          <p:val>
                                            <p:strVal val="#ppt_x"/>
                                          </p:val>
                                        </p:tav>
                                        <p:tav tm="100000">
                                          <p:val>
                                            <p:strVal val="#ppt_x"/>
                                          </p:val>
                                        </p:tav>
                                      </p:tavLst>
                                    </p:anim>
                                    <p:anim calcmode="lin" valueType="num">
                                      <p:cBhvr>
                                        <p:cTn id="49" dur="250" fill="hold"/>
                                        <p:tgtEl>
                                          <p:spTgt spid="21"/>
                                        </p:tgtEl>
                                        <p:attrNameLst>
                                          <p:attrName>ppt_y</p:attrName>
                                        </p:attrNameLst>
                                      </p:cBhvr>
                                      <p:tavLst>
                                        <p:tav tm="0">
                                          <p:val>
                                            <p:strVal val="#ppt_y+.1"/>
                                          </p:val>
                                        </p:tav>
                                        <p:tav tm="100000">
                                          <p:val>
                                            <p:strVal val="#ppt_y"/>
                                          </p:val>
                                        </p:tav>
                                      </p:tavLst>
                                    </p:anim>
                                  </p:childTnLst>
                                </p:cTn>
                              </p:par>
                            </p:childTnLst>
                          </p:cTn>
                        </p:par>
                        <p:par>
                          <p:cTn id="50" fill="hold">
                            <p:stCondLst>
                              <p:cond delay="2750"/>
                            </p:stCondLst>
                            <p:childTnLst>
                              <p:par>
                                <p:cTn id="51" presetID="10"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250"/>
                                        <p:tgtEl>
                                          <p:spTgt spid="10"/>
                                        </p:tgtEl>
                                      </p:cBhvr>
                                    </p:animEffect>
                                  </p:childTnLst>
                                </p:cTn>
                              </p:par>
                            </p:childTnLst>
                          </p:cTn>
                        </p:par>
                        <p:par>
                          <p:cTn id="54" fill="hold">
                            <p:stCondLst>
                              <p:cond delay="3000"/>
                            </p:stCondLst>
                            <p:childTnLst>
                              <p:par>
                                <p:cTn id="55" presetID="42"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50"/>
                                        <p:tgtEl>
                                          <p:spTgt spid="14"/>
                                        </p:tgtEl>
                                      </p:cBhvr>
                                    </p:animEffect>
                                    <p:anim calcmode="lin" valueType="num">
                                      <p:cBhvr>
                                        <p:cTn id="58" dur="250" fill="hold"/>
                                        <p:tgtEl>
                                          <p:spTgt spid="14"/>
                                        </p:tgtEl>
                                        <p:attrNameLst>
                                          <p:attrName>ppt_x</p:attrName>
                                        </p:attrNameLst>
                                      </p:cBhvr>
                                      <p:tavLst>
                                        <p:tav tm="0">
                                          <p:val>
                                            <p:strVal val="#ppt_x"/>
                                          </p:val>
                                        </p:tav>
                                        <p:tav tm="100000">
                                          <p:val>
                                            <p:strVal val="#ppt_x"/>
                                          </p:val>
                                        </p:tav>
                                      </p:tavLst>
                                    </p:anim>
                                    <p:anim calcmode="lin" valueType="num">
                                      <p:cBhvr>
                                        <p:cTn id="59" dur="250" fill="hold"/>
                                        <p:tgtEl>
                                          <p:spTgt spid="14"/>
                                        </p:tgtEl>
                                        <p:attrNameLst>
                                          <p:attrName>ppt_y</p:attrName>
                                        </p:attrNameLst>
                                      </p:cBhvr>
                                      <p:tavLst>
                                        <p:tav tm="0">
                                          <p:val>
                                            <p:strVal val="#ppt_y+.1"/>
                                          </p:val>
                                        </p:tav>
                                        <p:tav tm="100000">
                                          <p:val>
                                            <p:strVal val="#ppt_y"/>
                                          </p:val>
                                        </p:tav>
                                      </p:tavLst>
                                    </p:anim>
                                  </p:childTnLst>
                                </p:cTn>
                              </p:par>
                            </p:childTnLst>
                          </p:cTn>
                        </p:par>
                        <p:par>
                          <p:cTn id="60" fill="hold">
                            <p:stCondLst>
                              <p:cond delay="325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250"/>
                                        <p:tgtEl>
                                          <p:spTgt spid="19"/>
                                        </p:tgtEl>
                                      </p:cBhvr>
                                    </p:animEffect>
                                  </p:childTnLst>
                                </p:cTn>
                              </p:par>
                            </p:childTnLst>
                          </p:cTn>
                        </p:par>
                        <p:par>
                          <p:cTn id="64" fill="hold">
                            <p:stCondLst>
                              <p:cond delay="3500"/>
                            </p:stCondLst>
                            <p:childTnLst>
                              <p:par>
                                <p:cTn id="65" presetID="47"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anim calcmode="lin" valueType="num">
                                      <p:cBhvr>
                                        <p:cTn id="68" dur="250" fill="hold"/>
                                        <p:tgtEl>
                                          <p:spTgt spid="26"/>
                                        </p:tgtEl>
                                        <p:attrNameLst>
                                          <p:attrName>ppt_x</p:attrName>
                                        </p:attrNameLst>
                                      </p:cBhvr>
                                      <p:tavLst>
                                        <p:tav tm="0">
                                          <p:val>
                                            <p:strVal val="#ppt_x"/>
                                          </p:val>
                                        </p:tav>
                                        <p:tav tm="100000">
                                          <p:val>
                                            <p:strVal val="#ppt_x"/>
                                          </p:val>
                                        </p:tav>
                                      </p:tavLst>
                                    </p:anim>
                                    <p:anim calcmode="lin" valueType="num">
                                      <p:cBhvr>
                                        <p:cTn id="69" dur="250" fill="hold"/>
                                        <p:tgtEl>
                                          <p:spTgt spid="26"/>
                                        </p:tgtEl>
                                        <p:attrNameLst>
                                          <p:attrName>ppt_y</p:attrName>
                                        </p:attrNameLst>
                                      </p:cBhvr>
                                      <p:tavLst>
                                        <p:tav tm="0">
                                          <p:val>
                                            <p:strVal val="#ppt_y-.1"/>
                                          </p:val>
                                        </p:tav>
                                        <p:tav tm="100000">
                                          <p:val>
                                            <p:strVal val="#ppt_y"/>
                                          </p:val>
                                        </p:tav>
                                      </p:tavLst>
                                    </p:anim>
                                  </p:childTnLst>
                                </p:cTn>
                              </p:par>
                            </p:childTnLst>
                          </p:cTn>
                        </p:par>
                        <p:par>
                          <p:cTn id="70" fill="hold">
                            <p:stCondLst>
                              <p:cond delay="3750"/>
                            </p:stCondLst>
                            <p:childTnLst>
                              <p:par>
                                <p:cTn id="71" presetID="47" presetClass="entr" presetSubtype="0"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anim calcmode="lin" valueType="num">
                                      <p:cBhvr>
                                        <p:cTn id="74" dur="250" fill="hold"/>
                                        <p:tgtEl>
                                          <p:spTgt spid="25"/>
                                        </p:tgtEl>
                                        <p:attrNameLst>
                                          <p:attrName>ppt_x</p:attrName>
                                        </p:attrNameLst>
                                      </p:cBhvr>
                                      <p:tavLst>
                                        <p:tav tm="0">
                                          <p:val>
                                            <p:strVal val="#ppt_x"/>
                                          </p:val>
                                        </p:tav>
                                        <p:tav tm="100000">
                                          <p:val>
                                            <p:strVal val="#ppt_x"/>
                                          </p:val>
                                        </p:tav>
                                      </p:tavLst>
                                    </p:anim>
                                    <p:anim calcmode="lin" valueType="num">
                                      <p:cBhvr>
                                        <p:cTn id="75" dur="250" fill="hold"/>
                                        <p:tgtEl>
                                          <p:spTgt spid="25"/>
                                        </p:tgtEl>
                                        <p:attrNameLst>
                                          <p:attrName>ppt_y</p:attrName>
                                        </p:attrNameLst>
                                      </p:cBhvr>
                                      <p:tavLst>
                                        <p:tav tm="0">
                                          <p:val>
                                            <p:strVal val="#ppt_y-.1"/>
                                          </p:val>
                                        </p:tav>
                                        <p:tav tm="100000">
                                          <p:val>
                                            <p:strVal val="#ppt_y"/>
                                          </p:val>
                                        </p:tav>
                                      </p:tavLst>
                                    </p:anim>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250"/>
                                        <p:tgtEl>
                                          <p:spTgt spid="11"/>
                                        </p:tgtEl>
                                      </p:cBhvr>
                                    </p:animEffect>
                                  </p:childTnLst>
                                </p:cTn>
                              </p:par>
                            </p:childTnLst>
                          </p:cTn>
                        </p:par>
                        <p:par>
                          <p:cTn id="80" fill="hold">
                            <p:stCondLst>
                              <p:cond delay="4250"/>
                            </p:stCondLst>
                            <p:childTnLst>
                              <p:par>
                                <p:cTn id="81" presetID="47" presetClass="entr" presetSubtype="0" fill="hold" grpId="0" nodeType="after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250"/>
                                        <p:tgtEl>
                                          <p:spTgt spid="16"/>
                                        </p:tgtEl>
                                      </p:cBhvr>
                                    </p:animEffect>
                                    <p:anim calcmode="lin" valueType="num">
                                      <p:cBhvr>
                                        <p:cTn id="84" dur="250" fill="hold"/>
                                        <p:tgtEl>
                                          <p:spTgt spid="16"/>
                                        </p:tgtEl>
                                        <p:attrNameLst>
                                          <p:attrName>ppt_x</p:attrName>
                                        </p:attrNameLst>
                                      </p:cBhvr>
                                      <p:tavLst>
                                        <p:tav tm="0">
                                          <p:val>
                                            <p:strVal val="#ppt_x"/>
                                          </p:val>
                                        </p:tav>
                                        <p:tav tm="100000">
                                          <p:val>
                                            <p:strVal val="#ppt_x"/>
                                          </p:val>
                                        </p:tav>
                                      </p:tavLst>
                                    </p:anim>
                                    <p:anim calcmode="lin" valueType="num">
                                      <p:cBhvr>
                                        <p:cTn id="85" dur="250" fill="hold"/>
                                        <p:tgtEl>
                                          <p:spTgt spid="16"/>
                                        </p:tgtEl>
                                        <p:attrNameLst>
                                          <p:attrName>ppt_y</p:attrName>
                                        </p:attrNameLst>
                                      </p:cBhvr>
                                      <p:tavLst>
                                        <p:tav tm="0">
                                          <p:val>
                                            <p:strVal val="#ppt_y-.1"/>
                                          </p:val>
                                        </p:tav>
                                        <p:tav tm="100000">
                                          <p:val>
                                            <p:strVal val="#ppt_y"/>
                                          </p:val>
                                        </p:tav>
                                      </p:tavLst>
                                    </p:anim>
                                  </p:childTnLst>
                                </p:cTn>
                              </p:par>
                            </p:childTnLst>
                          </p:cTn>
                        </p:par>
                        <p:par>
                          <p:cTn id="86" fill="hold">
                            <p:stCondLst>
                              <p:cond delay="4500"/>
                            </p:stCondLst>
                            <p:childTnLst>
                              <p:par>
                                <p:cTn id="87" presetID="10" presetClass="entr" presetSubtype="0"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250"/>
                                        <p:tgtEl>
                                          <p:spTgt spid="18"/>
                                        </p:tgtEl>
                                      </p:cBhvr>
                                    </p:animEffect>
                                  </p:childTnLst>
                                </p:cTn>
                              </p:par>
                            </p:childTnLst>
                          </p:cTn>
                        </p:par>
                        <p:par>
                          <p:cTn id="90" fill="hold">
                            <p:stCondLst>
                              <p:cond delay="4750"/>
                            </p:stCondLst>
                            <p:childTnLst>
                              <p:par>
                                <p:cTn id="91" presetID="42" presetClass="entr" presetSubtype="0"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250"/>
                                        <p:tgtEl>
                                          <p:spTgt spid="24"/>
                                        </p:tgtEl>
                                      </p:cBhvr>
                                    </p:animEffect>
                                    <p:anim calcmode="lin" valueType="num">
                                      <p:cBhvr>
                                        <p:cTn id="94" dur="250" fill="hold"/>
                                        <p:tgtEl>
                                          <p:spTgt spid="24"/>
                                        </p:tgtEl>
                                        <p:attrNameLst>
                                          <p:attrName>ppt_x</p:attrName>
                                        </p:attrNameLst>
                                      </p:cBhvr>
                                      <p:tavLst>
                                        <p:tav tm="0">
                                          <p:val>
                                            <p:strVal val="#ppt_x"/>
                                          </p:val>
                                        </p:tav>
                                        <p:tav tm="100000">
                                          <p:val>
                                            <p:strVal val="#ppt_x"/>
                                          </p:val>
                                        </p:tav>
                                      </p:tavLst>
                                    </p:anim>
                                    <p:anim calcmode="lin" valueType="num">
                                      <p:cBhvr>
                                        <p:cTn id="95" dur="250" fill="hold"/>
                                        <p:tgtEl>
                                          <p:spTgt spid="24"/>
                                        </p:tgtEl>
                                        <p:attrNameLst>
                                          <p:attrName>ppt_y</p:attrName>
                                        </p:attrNameLst>
                                      </p:cBhvr>
                                      <p:tavLst>
                                        <p:tav tm="0">
                                          <p:val>
                                            <p:strVal val="#ppt_y+.1"/>
                                          </p:val>
                                        </p:tav>
                                        <p:tav tm="100000">
                                          <p:val>
                                            <p:strVal val="#ppt_y"/>
                                          </p:val>
                                        </p:tav>
                                      </p:tavLst>
                                    </p:anim>
                                  </p:childTnLst>
                                </p:cTn>
                              </p:par>
                            </p:childTnLst>
                          </p:cTn>
                        </p:par>
                        <p:par>
                          <p:cTn id="96" fill="hold">
                            <p:stCondLst>
                              <p:cond delay="5000"/>
                            </p:stCondLst>
                            <p:childTnLst>
                              <p:par>
                                <p:cTn id="97" presetID="42"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250"/>
                                        <p:tgtEl>
                                          <p:spTgt spid="23"/>
                                        </p:tgtEl>
                                      </p:cBhvr>
                                    </p:animEffect>
                                    <p:anim calcmode="lin" valueType="num">
                                      <p:cBhvr>
                                        <p:cTn id="100" dur="250" fill="hold"/>
                                        <p:tgtEl>
                                          <p:spTgt spid="23"/>
                                        </p:tgtEl>
                                        <p:attrNameLst>
                                          <p:attrName>ppt_x</p:attrName>
                                        </p:attrNameLst>
                                      </p:cBhvr>
                                      <p:tavLst>
                                        <p:tav tm="0">
                                          <p:val>
                                            <p:strVal val="#ppt_x"/>
                                          </p:val>
                                        </p:tav>
                                        <p:tav tm="100000">
                                          <p:val>
                                            <p:strVal val="#ppt_x"/>
                                          </p:val>
                                        </p:tav>
                                      </p:tavLst>
                                    </p:anim>
                                    <p:anim calcmode="lin" valueType="num">
                                      <p:cBhvr>
                                        <p:cTn id="101" dur="250" fill="hold"/>
                                        <p:tgtEl>
                                          <p:spTgt spid="23"/>
                                        </p:tgtEl>
                                        <p:attrNameLst>
                                          <p:attrName>ppt_y</p:attrName>
                                        </p:attrNameLst>
                                      </p:cBhvr>
                                      <p:tavLst>
                                        <p:tav tm="0">
                                          <p:val>
                                            <p:strVal val="#ppt_y+.1"/>
                                          </p:val>
                                        </p:tav>
                                        <p:tav tm="100000">
                                          <p:val>
                                            <p:strVal val="#ppt_y"/>
                                          </p:val>
                                        </p:tav>
                                      </p:tavLst>
                                    </p:anim>
                                  </p:childTnLst>
                                </p:cTn>
                              </p:par>
                            </p:childTnLst>
                          </p:cTn>
                        </p:par>
                        <p:par>
                          <p:cTn id="102" fill="hold">
                            <p:stCondLst>
                              <p:cond delay="5250"/>
                            </p:stCondLst>
                            <p:childTnLst>
                              <p:par>
                                <p:cTn id="103" presetID="10" presetClass="entr" presetSubtype="0" fill="hold" grpId="0" nodeType="after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250"/>
                                        <p:tgtEl>
                                          <p:spTgt spid="12"/>
                                        </p:tgtEl>
                                      </p:cBhvr>
                                    </p:animEffect>
                                  </p:childTnLst>
                                </p:cTn>
                              </p:par>
                            </p:childTnLst>
                          </p:cTn>
                        </p:par>
                        <p:par>
                          <p:cTn id="106" fill="hold">
                            <p:stCondLst>
                              <p:cond delay="5500"/>
                            </p:stCondLst>
                            <p:childTnLst>
                              <p:par>
                                <p:cTn id="107" presetID="42" presetClass="entr" presetSubtype="0" fill="hold" grpId="0" nodeType="afterEffect">
                                  <p:stCondLst>
                                    <p:cond delay="0"/>
                                  </p:stCondLst>
                                  <p:childTnLst>
                                    <p:set>
                                      <p:cBhvr>
                                        <p:cTn id="108" dur="1" fill="hold">
                                          <p:stCondLst>
                                            <p:cond delay="0"/>
                                          </p:stCondLst>
                                        </p:cTn>
                                        <p:tgtEl>
                                          <p:spTgt spid="13"/>
                                        </p:tgtEl>
                                        <p:attrNameLst>
                                          <p:attrName>style.visibility</p:attrName>
                                        </p:attrNameLst>
                                      </p:cBhvr>
                                      <p:to>
                                        <p:strVal val="visible"/>
                                      </p:to>
                                    </p:set>
                                    <p:animEffect transition="in" filter="fade">
                                      <p:cBhvr>
                                        <p:cTn id="109" dur="250"/>
                                        <p:tgtEl>
                                          <p:spTgt spid="13"/>
                                        </p:tgtEl>
                                      </p:cBhvr>
                                    </p:animEffect>
                                    <p:anim calcmode="lin" valueType="num">
                                      <p:cBhvr>
                                        <p:cTn id="110" dur="250" fill="hold"/>
                                        <p:tgtEl>
                                          <p:spTgt spid="13"/>
                                        </p:tgtEl>
                                        <p:attrNameLst>
                                          <p:attrName>ppt_x</p:attrName>
                                        </p:attrNameLst>
                                      </p:cBhvr>
                                      <p:tavLst>
                                        <p:tav tm="0">
                                          <p:val>
                                            <p:strVal val="#ppt_x"/>
                                          </p:val>
                                        </p:tav>
                                        <p:tav tm="100000">
                                          <p:val>
                                            <p:strVal val="#ppt_x"/>
                                          </p:val>
                                        </p:tav>
                                      </p:tavLst>
                                    </p:anim>
                                    <p:anim calcmode="lin" valueType="num">
                                      <p:cBhvr>
                                        <p:cTn id="111" dur="250" fill="hold"/>
                                        <p:tgtEl>
                                          <p:spTgt spid="13"/>
                                        </p:tgtEl>
                                        <p:attrNameLst>
                                          <p:attrName>ppt_y</p:attrName>
                                        </p:attrNameLst>
                                      </p:cBhvr>
                                      <p:tavLst>
                                        <p:tav tm="0">
                                          <p:val>
                                            <p:strVal val="#ppt_y+.1"/>
                                          </p:val>
                                        </p:tav>
                                        <p:tav tm="100000">
                                          <p:val>
                                            <p:strVal val="#ppt_y"/>
                                          </p:val>
                                        </p:tav>
                                      </p:tavLst>
                                    </p:anim>
                                  </p:childTnLst>
                                </p:cTn>
                              </p:par>
                            </p:childTnLst>
                          </p:cTn>
                        </p:par>
                        <p:par>
                          <p:cTn id="112" fill="hold">
                            <p:stCondLst>
                              <p:cond delay="5750"/>
                            </p:stCondLst>
                            <p:childTnLst>
                              <p:par>
                                <p:cTn id="113" presetID="10" presetClass="entr" presetSubtype="0" fill="hold" grpId="0" nodeType="after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fade">
                                      <p:cBhvr>
                                        <p:cTn id="115" dur="250"/>
                                        <p:tgtEl>
                                          <p:spTgt spid="20"/>
                                        </p:tgtEl>
                                      </p:cBhvr>
                                    </p:animEffect>
                                  </p:childTnLst>
                                </p:cTn>
                              </p:par>
                            </p:childTnLst>
                          </p:cTn>
                        </p:par>
                        <p:par>
                          <p:cTn id="116" fill="hold">
                            <p:stCondLst>
                              <p:cond delay="6000"/>
                            </p:stCondLst>
                            <p:childTnLst>
                              <p:par>
                                <p:cTn id="117" presetID="47" presetClass="entr" presetSubtype="0" fill="hold" grpId="0"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250"/>
                                        <p:tgtEl>
                                          <p:spTgt spid="28"/>
                                        </p:tgtEl>
                                      </p:cBhvr>
                                    </p:animEffect>
                                    <p:anim calcmode="lin" valueType="num">
                                      <p:cBhvr>
                                        <p:cTn id="120" dur="250" fill="hold"/>
                                        <p:tgtEl>
                                          <p:spTgt spid="28"/>
                                        </p:tgtEl>
                                        <p:attrNameLst>
                                          <p:attrName>ppt_x</p:attrName>
                                        </p:attrNameLst>
                                      </p:cBhvr>
                                      <p:tavLst>
                                        <p:tav tm="0">
                                          <p:val>
                                            <p:strVal val="#ppt_x"/>
                                          </p:val>
                                        </p:tav>
                                        <p:tav tm="100000">
                                          <p:val>
                                            <p:strVal val="#ppt_x"/>
                                          </p:val>
                                        </p:tav>
                                      </p:tavLst>
                                    </p:anim>
                                    <p:anim calcmode="lin" valueType="num">
                                      <p:cBhvr>
                                        <p:cTn id="121" dur="250" fill="hold"/>
                                        <p:tgtEl>
                                          <p:spTgt spid="28"/>
                                        </p:tgtEl>
                                        <p:attrNameLst>
                                          <p:attrName>ppt_y</p:attrName>
                                        </p:attrNameLst>
                                      </p:cBhvr>
                                      <p:tavLst>
                                        <p:tav tm="0">
                                          <p:val>
                                            <p:strVal val="#ppt_y-.1"/>
                                          </p:val>
                                        </p:tav>
                                        <p:tav tm="100000">
                                          <p:val>
                                            <p:strVal val="#ppt_y"/>
                                          </p:val>
                                        </p:tav>
                                      </p:tavLst>
                                    </p:anim>
                                  </p:childTnLst>
                                </p:cTn>
                              </p:par>
                            </p:childTnLst>
                          </p:cTn>
                        </p:par>
                        <p:par>
                          <p:cTn id="122" fill="hold">
                            <p:stCondLst>
                              <p:cond delay="6250"/>
                            </p:stCondLst>
                            <p:childTnLst>
                              <p:par>
                                <p:cTn id="123" presetID="47" presetClass="entr" presetSubtype="0" fill="hold" grpId="0" nodeType="after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250"/>
                                        <p:tgtEl>
                                          <p:spTgt spid="27"/>
                                        </p:tgtEl>
                                      </p:cBhvr>
                                    </p:animEffect>
                                    <p:anim calcmode="lin" valueType="num">
                                      <p:cBhvr>
                                        <p:cTn id="126" dur="250" fill="hold"/>
                                        <p:tgtEl>
                                          <p:spTgt spid="27"/>
                                        </p:tgtEl>
                                        <p:attrNameLst>
                                          <p:attrName>ppt_x</p:attrName>
                                        </p:attrNameLst>
                                      </p:cBhvr>
                                      <p:tavLst>
                                        <p:tav tm="0">
                                          <p:val>
                                            <p:strVal val="#ppt_x"/>
                                          </p:val>
                                        </p:tav>
                                        <p:tav tm="100000">
                                          <p:val>
                                            <p:strVal val="#ppt_x"/>
                                          </p:val>
                                        </p:tav>
                                      </p:tavLst>
                                    </p:anim>
                                    <p:anim calcmode="lin" valueType="num">
                                      <p:cBhvr>
                                        <p:cTn id="127" dur="2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BF27C47B-76FB-4C30-A778-AC3608DD0BF0}"/>
              </a:ext>
            </a:extLst>
          </p:cNvPr>
          <p:cNvSpPr/>
          <p:nvPr/>
        </p:nvSpPr>
        <p:spPr>
          <a:xfrm>
            <a:off x="1106968" y="820055"/>
            <a:ext cx="9863220" cy="5652994"/>
          </a:xfrm>
          <a:custGeom>
            <a:avLst/>
            <a:gdLst>
              <a:gd name="connsiteX0" fmla="*/ 0 w 9823891"/>
              <a:gd name="connsiteY0" fmla="*/ 942185 h 5652994"/>
              <a:gd name="connsiteX1" fmla="*/ 942185 w 9823891"/>
              <a:gd name="connsiteY1" fmla="*/ 0 h 5652994"/>
              <a:gd name="connsiteX2" fmla="*/ 8881706 w 9823891"/>
              <a:gd name="connsiteY2" fmla="*/ 0 h 5652994"/>
              <a:gd name="connsiteX3" fmla="*/ 9823891 w 9823891"/>
              <a:gd name="connsiteY3" fmla="*/ 942185 h 5652994"/>
              <a:gd name="connsiteX4" fmla="*/ 9823891 w 9823891"/>
              <a:gd name="connsiteY4" fmla="*/ 4710809 h 5652994"/>
              <a:gd name="connsiteX5" fmla="*/ 8881706 w 9823891"/>
              <a:gd name="connsiteY5" fmla="*/ 5652994 h 5652994"/>
              <a:gd name="connsiteX6" fmla="*/ 942185 w 9823891"/>
              <a:gd name="connsiteY6" fmla="*/ 5652994 h 5652994"/>
              <a:gd name="connsiteX7" fmla="*/ 0 w 9823891"/>
              <a:gd name="connsiteY7" fmla="*/ 4710809 h 5652994"/>
              <a:gd name="connsiteX8" fmla="*/ 0 w 9823891"/>
              <a:gd name="connsiteY8" fmla="*/ 942185 h 5652994"/>
              <a:gd name="connsiteX0" fmla="*/ 0 w 9823891"/>
              <a:gd name="connsiteY0" fmla="*/ 942185 h 5652994"/>
              <a:gd name="connsiteX1" fmla="*/ 942185 w 9823891"/>
              <a:gd name="connsiteY1" fmla="*/ 0 h 5652994"/>
              <a:gd name="connsiteX2" fmla="*/ 7003744 w 9823891"/>
              <a:gd name="connsiteY2" fmla="*/ 9832 h 5652994"/>
              <a:gd name="connsiteX3" fmla="*/ 9823891 w 9823891"/>
              <a:gd name="connsiteY3" fmla="*/ 942185 h 5652994"/>
              <a:gd name="connsiteX4" fmla="*/ 9823891 w 9823891"/>
              <a:gd name="connsiteY4" fmla="*/ 4710809 h 5652994"/>
              <a:gd name="connsiteX5" fmla="*/ 8881706 w 9823891"/>
              <a:gd name="connsiteY5" fmla="*/ 5652994 h 5652994"/>
              <a:gd name="connsiteX6" fmla="*/ 942185 w 9823891"/>
              <a:gd name="connsiteY6" fmla="*/ 5652994 h 5652994"/>
              <a:gd name="connsiteX7" fmla="*/ 0 w 9823891"/>
              <a:gd name="connsiteY7" fmla="*/ 4710809 h 5652994"/>
              <a:gd name="connsiteX8" fmla="*/ 0 w 9823891"/>
              <a:gd name="connsiteY8" fmla="*/ 942185 h 5652994"/>
              <a:gd name="connsiteX0" fmla="*/ 9823891 w 9823891"/>
              <a:gd name="connsiteY0" fmla="*/ 942185 h 5652994"/>
              <a:gd name="connsiteX1" fmla="*/ 9823891 w 9823891"/>
              <a:gd name="connsiteY1" fmla="*/ 4710809 h 5652994"/>
              <a:gd name="connsiteX2" fmla="*/ 8881706 w 9823891"/>
              <a:gd name="connsiteY2" fmla="*/ 5652994 h 5652994"/>
              <a:gd name="connsiteX3" fmla="*/ 942185 w 9823891"/>
              <a:gd name="connsiteY3" fmla="*/ 5652994 h 5652994"/>
              <a:gd name="connsiteX4" fmla="*/ 0 w 9823891"/>
              <a:gd name="connsiteY4" fmla="*/ 4710809 h 5652994"/>
              <a:gd name="connsiteX5" fmla="*/ 0 w 9823891"/>
              <a:gd name="connsiteY5" fmla="*/ 942185 h 5652994"/>
              <a:gd name="connsiteX6" fmla="*/ 942185 w 9823891"/>
              <a:gd name="connsiteY6" fmla="*/ 0 h 5652994"/>
              <a:gd name="connsiteX7" fmla="*/ 7095184 w 9823891"/>
              <a:gd name="connsiteY7" fmla="*/ 101272 h 5652994"/>
              <a:gd name="connsiteX0" fmla="*/ 9823891 w 9823891"/>
              <a:gd name="connsiteY0" fmla="*/ 942185 h 5652994"/>
              <a:gd name="connsiteX1" fmla="*/ 9823891 w 9823891"/>
              <a:gd name="connsiteY1" fmla="*/ 4710809 h 5652994"/>
              <a:gd name="connsiteX2" fmla="*/ 8881706 w 9823891"/>
              <a:gd name="connsiteY2" fmla="*/ 5652994 h 5652994"/>
              <a:gd name="connsiteX3" fmla="*/ 942185 w 9823891"/>
              <a:gd name="connsiteY3" fmla="*/ 5652994 h 5652994"/>
              <a:gd name="connsiteX4" fmla="*/ 0 w 9823891"/>
              <a:gd name="connsiteY4" fmla="*/ 4710809 h 5652994"/>
              <a:gd name="connsiteX5" fmla="*/ 0 w 9823891"/>
              <a:gd name="connsiteY5" fmla="*/ 942185 h 5652994"/>
              <a:gd name="connsiteX6" fmla="*/ 942185 w 9823891"/>
              <a:gd name="connsiteY6" fmla="*/ 0 h 5652994"/>
              <a:gd name="connsiteX7" fmla="*/ 7095184 w 9823891"/>
              <a:gd name="connsiteY7" fmla="*/ 12781 h 5652994"/>
              <a:gd name="connsiteX0" fmla="*/ 9823891 w 9842543"/>
              <a:gd name="connsiteY0" fmla="*/ 942185 h 5652994"/>
              <a:gd name="connsiteX1" fmla="*/ 9842543 w 9842543"/>
              <a:gd name="connsiteY1" fmla="*/ 2580407 h 5652994"/>
              <a:gd name="connsiteX2" fmla="*/ 9823891 w 9842543"/>
              <a:gd name="connsiteY2" fmla="*/ 4710809 h 5652994"/>
              <a:gd name="connsiteX3" fmla="*/ 8881706 w 9842543"/>
              <a:gd name="connsiteY3" fmla="*/ 5652994 h 5652994"/>
              <a:gd name="connsiteX4" fmla="*/ 942185 w 9842543"/>
              <a:gd name="connsiteY4" fmla="*/ 5652994 h 5652994"/>
              <a:gd name="connsiteX5" fmla="*/ 0 w 9842543"/>
              <a:gd name="connsiteY5" fmla="*/ 4710809 h 5652994"/>
              <a:gd name="connsiteX6" fmla="*/ 0 w 9842543"/>
              <a:gd name="connsiteY6" fmla="*/ 942185 h 5652994"/>
              <a:gd name="connsiteX7" fmla="*/ 942185 w 9842543"/>
              <a:gd name="connsiteY7" fmla="*/ 0 h 5652994"/>
              <a:gd name="connsiteX8" fmla="*/ 7095184 w 9842543"/>
              <a:gd name="connsiteY8" fmla="*/ 12781 h 5652994"/>
              <a:gd name="connsiteX0" fmla="*/ 9823891 w 9862208"/>
              <a:gd name="connsiteY0" fmla="*/ 942185 h 5652994"/>
              <a:gd name="connsiteX1" fmla="*/ 9862208 w 9862208"/>
              <a:gd name="connsiteY1" fmla="*/ 1980639 h 5652994"/>
              <a:gd name="connsiteX2" fmla="*/ 9842543 w 9862208"/>
              <a:gd name="connsiteY2" fmla="*/ 2580407 h 5652994"/>
              <a:gd name="connsiteX3" fmla="*/ 9823891 w 9862208"/>
              <a:gd name="connsiteY3" fmla="*/ 4710809 h 5652994"/>
              <a:gd name="connsiteX4" fmla="*/ 8881706 w 9862208"/>
              <a:gd name="connsiteY4" fmla="*/ 5652994 h 5652994"/>
              <a:gd name="connsiteX5" fmla="*/ 942185 w 9862208"/>
              <a:gd name="connsiteY5" fmla="*/ 5652994 h 5652994"/>
              <a:gd name="connsiteX6" fmla="*/ 0 w 9862208"/>
              <a:gd name="connsiteY6" fmla="*/ 4710809 h 5652994"/>
              <a:gd name="connsiteX7" fmla="*/ 0 w 9862208"/>
              <a:gd name="connsiteY7" fmla="*/ 942185 h 5652994"/>
              <a:gd name="connsiteX8" fmla="*/ 942185 w 9862208"/>
              <a:gd name="connsiteY8" fmla="*/ 0 h 5652994"/>
              <a:gd name="connsiteX9" fmla="*/ 7095184 w 9862208"/>
              <a:gd name="connsiteY9" fmla="*/ 12781 h 5652994"/>
              <a:gd name="connsiteX0" fmla="*/ 9823891 w 9842543"/>
              <a:gd name="connsiteY0" fmla="*/ 942185 h 5652994"/>
              <a:gd name="connsiteX1" fmla="*/ 9842543 w 9842543"/>
              <a:gd name="connsiteY1" fmla="*/ 2580407 h 5652994"/>
              <a:gd name="connsiteX2" fmla="*/ 9823891 w 9842543"/>
              <a:gd name="connsiteY2" fmla="*/ 4710809 h 5652994"/>
              <a:gd name="connsiteX3" fmla="*/ 8881706 w 9842543"/>
              <a:gd name="connsiteY3" fmla="*/ 5652994 h 5652994"/>
              <a:gd name="connsiteX4" fmla="*/ 942185 w 9842543"/>
              <a:gd name="connsiteY4" fmla="*/ 5652994 h 5652994"/>
              <a:gd name="connsiteX5" fmla="*/ 0 w 9842543"/>
              <a:gd name="connsiteY5" fmla="*/ 4710809 h 5652994"/>
              <a:gd name="connsiteX6" fmla="*/ 0 w 9842543"/>
              <a:gd name="connsiteY6" fmla="*/ 942185 h 5652994"/>
              <a:gd name="connsiteX7" fmla="*/ 942185 w 9842543"/>
              <a:gd name="connsiteY7" fmla="*/ 0 h 5652994"/>
              <a:gd name="connsiteX8" fmla="*/ 7095184 w 9842543"/>
              <a:gd name="connsiteY8" fmla="*/ 12781 h 5652994"/>
              <a:gd name="connsiteX0" fmla="*/ 9823891 w 9862378"/>
              <a:gd name="connsiteY0" fmla="*/ 942185 h 5652994"/>
              <a:gd name="connsiteX1" fmla="*/ 9862378 w 9862378"/>
              <a:gd name="connsiteY1" fmla="*/ 1950653 h 5652994"/>
              <a:gd name="connsiteX2" fmla="*/ 9842543 w 9862378"/>
              <a:gd name="connsiteY2" fmla="*/ 2580407 h 5652994"/>
              <a:gd name="connsiteX3" fmla="*/ 9823891 w 9862378"/>
              <a:gd name="connsiteY3" fmla="*/ 4710809 h 5652994"/>
              <a:gd name="connsiteX4" fmla="*/ 8881706 w 9862378"/>
              <a:gd name="connsiteY4" fmla="*/ 5652994 h 5652994"/>
              <a:gd name="connsiteX5" fmla="*/ 942185 w 9862378"/>
              <a:gd name="connsiteY5" fmla="*/ 5652994 h 5652994"/>
              <a:gd name="connsiteX6" fmla="*/ 0 w 9862378"/>
              <a:gd name="connsiteY6" fmla="*/ 4710809 h 5652994"/>
              <a:gd name="connsiteX7" fmla="*/ 0 w 9862378"/>
              <a:gd name="connsiteY7" fmla="*/ 942185 h 5652994"/>
              <a:gd name="connsiteX8" fmla="*/ 942185 w 9862378"/>
              <a:gd name="connsiteY8" fmla="*/ 0 h 5652994"/>
              <a:gd name="connsiteX9" fmla="*/ 7095184 w 9862378"/>
              <a:gd name="connsiteY9" fmla="*/ 12781 h 5652994"/>
              <a:gd name="connsiteX0" fmla="*/ 9823891 w 9862378"/>
              <a:gd name="connsiteY0" fmla="*/ 942185 h 5652994"/>
              <a:gd name="connsiteX1" fmla="*/ 9862378 w 9862378"/>
              <a:gd name="connsiteY1" fmla="*/ 1950653 h 5652994"/>
              <a:gd name="connsiteX2" fmla="*/ 9842543 w 9862378"/>
              <a:gd name="connsiteY2" fmla="*/ 2580407 h 5652994"/>
              <a:gd name="connsiteX3" fmla="*/ 9823891 w 9862378"/>
              <a:gd name="connsiteY3" fmla="*/ 4710809 h 5652994"/>
              <a:gd name="connsiteX4" fmla="*/ 8881706 w 9862378"/>
              <a:gd name="connsiteY4" fmla="*/ 5652994 h 5652994"/>
              <a:gd name="connsiteX5" fmla="*/ 942185 w 9862378"/>
              <a:gd name="connsiteY5" fmla="*/ 5652994 h 5652994"/>
              <a:gd name="connsiteX6" fmla="*/ 0 w 9862378"/>
              <a:gd name="connsiteY6" fmla="*/ 4710809 h 5652994"/>
              <a:gd name="connsiteX7" fmla="*/ 0 w 9862378"/>
              <a:gd name="connsiteY7" fmla="*/ 942185 h 5652994"/>
              <a:gd name="connsiteX8" fmla="*/ 942185 w 9862378"/>
              <a:gd name="connsiteY8" fmla="*/ 0 h 5652994"/>
              <a:gd name="connsiteX9" fmla="*/ 7095184 w 9862378"/>
              <a:gd name="connsiteY9" fmla="*/ 12781 h 5652994"/>
              <a:gd name="connsiteX0" fmla="*/ 9823891 w 9862378"/>
              <a:gd name="connsiteY0" fmla="*/ 942185 h 5652994"/>
              <a:gd name="connsiteX1" fmla="*/ 9862378 w 9862378"/>
              <a:gd name="connsiteY1" fmla="*/ 1950653 h 5652994"/>
              <a:gd name="connsiteX2" fmla="*/ 9852545 w 9862378"/>
              <a:gd name="connsiteY2" fmla="*/ 2048976 h 5652994"/>
              <a:gd name="connsiteX3" fmla="*/ 9842543 w 9862378"/>
              <a:gd name="connsiteY3" fmla="*/ 2580407 h 5652994"/>
              <a:gd name="connsiteX4" fmla="*/ 9823891 w 9862378"/>
              <a:gd name="connsiteY4" fmla="*/ 4710809 h 5652994"/>
              <a:gd name="connsiteX5" fmla="*/ 8881706 w 9862378"/>
              <a:gd name="connsiteY5" fmla="*/ 5652994 h 5652994"/>
              <a:gd name="connsiteX6" fmla="*/ 942185 w 9862378"/>
              <a:gd name="connsiteY6" fmla="*/ 5652994 h 5652994"/>
              <a:gd name="connsiteX7" fmla="*/ 0 w 9862378"/>
              <a:gd name="connsiteY7" fmla="*/ 4710809 h 5652994"/>
              <a:gd name="connsiteX8" fmla="*/ 0 w 9862378"/>
              <a:gd name="connsiteY8" fmla="*/ 942185 h 5652994"/>
              <a:gd name="connsiteX9" fmla="*/ 942185 w 9862378"/>
              <a:gd name="connsiteY9" fmla="*/ 0 h 5652994"/>
              <a:gd name="connsiteX10" fmla="*/ 7095184 w 9862378"/>
              <a:gd name="connsiteY10" fmla="*/ 12781 h 5652994"/>
              <a:gd name="connsiteX0" fmla="*/ 9823891 w 9852545"/>
              <a:gd name="connsiteY0" fmla="*/ 942185 h 5652994"/>
              <a:gd name="connsiteX1" fmla="*/ 9852545 w 9852545"/>
              <a:gd name="connsiteY1" fmla="*/ 2048976 h 5652994"/>
              <a:gd name="connsiteX2" fmla="*/ 9842543 w 9852545"/>
              <a:gd name="connsiteY2" fmla="*/ 2580407 h 5652994"/>
              <a:gd name="connsiteX3" fmla="*/ 9823891 w 9852545"/>
              <a:gd name="connsiteY3" fmla="*/ 4710809 h 5652994"/>
              <a:gd name="connsiteX4" fmla="*/ 8881706 w 9852545"/>
              <a:gd name="connsiteY4" fmla="*/ 5652994 h 5652994"/>
              <a:gd name="connsiteX5" fmla="*/ 942185 w 9852545"/>
              <a:gd name="connsiteY5" fmla="*/ 5652994 h 5652994"/>
              <a:gd name="connsiteX6" fmla="*/ 0 w 9852545"/>
              <a:gd name="connsiteY6" fmla="*/ 4710809 h 5652994"/>
              <a:gd name="connsiteX7" fmla="*/ 0 w 9852545"/>
              <a:gd name="connsiteY7" fmla="*/ 942185 h 5652994"/>
              <a:gd name="connsiteX8" fmla="*/ 942185 w 9852545"/>
              <a:gd name="connsiteY8" fmla="*/ 0 h 5652994"/>
              <a:gd name="connsiteX9" fmla="*/ 7095184 w 9852545"/>
              <a:gd name="connsiteY9" fmla="*/ 12781 h 5652994"/>
              <a:gd name="connsiteX0" fmla="*/ 9823891 w 9852553"/>
              <a:gd name="connsiteY0" fmla="*/ 942185 h 5652994"/>
              <a:gd name="connsiteX1" fmla="*/ 9843888 w 9852553"/>
              <a:gd name="connsiteY1" fmla="*/ 1134576 h 5652994"/>
              <a:gd name="connsiteX2" fmla="*/ 9852545 w 9852553"/>
              <a:gd name="connsiteY2" fmla="*/ 2048976 h 5652994"/>
              <a:gd name="connsiteX3" fmla="*/ 9842543 w 9852553"/>
              <a:gd name="connsiteY3" fmla="*/ 2580407 h 5652994"/>
              <a:gd name="connsiteX4" fmla="*/ 9823891 w 9852553"/>
              <a:gd name="connsiteY4" fmla="*/ 4710809 h 5652994"/>
              <a:gd name="connsiteX5" fmla="*/ 8881706 w 9852553"/>
              <a:gd name="connsiteY5" fmla="*/ 5652994 h 5652994"/>
              <a:gd name="connsiteX6" fmla="*/ 942185 w 9852553"/>
              <a:gd name="connsiteY6" fmla="*/ 5652994 h 5652994"/>
              <a:gd name="connsiteX7" fmla="*/ 0 w 9852553"/>
              <a:gd name="connsiteY7" fmla="*/ 4710809 h 5652994"/>
              <a:gd name="connsiteX8" fmla="*/ 0 w 9852553"/>
              <a:gd name="connsiteY8" fmla="*/ 942185 h 5652994"/>
              <a:gd name="connsiteX9" fmla="*/ 942185 w 9852553"/>
              <a:gd name="connsiteY9" fmla="*/ 0 h 5652994"/>
              <a:gd name="connsiteX10" fmla="*/ 7095184 w 9852553"/>
              <a:gd name="connsiteY10" fmla="*/ 12781 h 5652994"/>
              <a:gd name="connsiteX0" fmla="*/ 9823891 w 9853836"/>
              <a:gd name="connsiteY0" fmla="*/ 942185 h 5652994"/>
              <a:gd name="connsiteX1" fmla="*/ 9843888 w 9853836"/>
              <a:gd name="connsiteY1" fmla="*/ 1134576 h 5652994"/>
              <a:gd name="connsiteX2" fmla="*/ 9852545 w 9853836"/>
              <a:gd name="connsiteY2" fmla="*/ 2048976 h 5652994"/>
              <a:gd name="connsiteX3" fmla="*/ 9842543 w 9853836"/>
              <a:gd name="connsiteY3" fmla="*/ 2580407 h 5652994"/>
              <a:gd name="connsiteX4" fmla="*/ 9823891 w 9853836"/>
              <a:gd name="connsiteY4" fmla="*/ 4710809 h 5652994"/>
              <a:gd name="connsiteX5" fmla="*/ 8881706 w 9853836"/>
              <a:gd name="connsiteY5" fmla="*/ 5652994 h 5652994"/>
              <a:gd name="connsiteX6" fmla="*/ 942185 w 9853836"/>
              <a:gd name="connsiteY6" fmla="*/ 5652994 h 5652994"/>
              <a:gd name="connsiteX7" fmla="*/ 0 w 9853836"/>
              <a:gd name="connsiteY7" fmla="*/ 4710809 h 5652994"/>
              <a:gd name="connsiteX8" fmla="*/ 0 w 9853836"/>
              <a:gd name="connsiteY8" fmla="*/ 942185 h 5652994"/>
              <a:gd name="connsiteX9" fmla="*/ 942185 w 9853836"/>
              <a:gd name="connsiteY9" fmla="*/ 0 h 5652994"/>
              <a:gd name="connsiteX10" fmla="*/ 7095184 w 9853836"/>
              <a:gd name="connsiteY10" fmla="*/ 12781 h 5652994"/>
              <a:gd name="connsiteX0" fmla="*/ 9823891 w 9863708"/>
              <a:gd name="connsiteY0" fmla="*/ 942185 h 5652994"/>
              <a:gd name="connsiteX1" fmla="*/ 9843888 w 9863708"/>
              <a:gd name="connsiteY1" fmla="*/ 1134576 h 5652994"/>
              <a:gd name="connsiteX2" fmla="*/ 9863552 w 9863708"/>
              <a:gd name="connsiteY2" fmla="*/ 1380383 h 5652994"/>
              <a:gd name="connsiteX3" fmla="*/ 9852545 w 9863708"/>
              <a:gd name="connsiteY3" fmla="*/ 2048976 h 5652994"/>
              <a:gd name="connsiteX4" fmla="*/ 9842543 w 9863708"/>
              <a:gd name="connsiteY4" fmla="*/ 2580407 h 5652994"/>
              <a:gd name="connsiteX5" fmla="*/ 9823891 w 9863708"/>
              <a:gd name="connsiteY5" fmla="*/ 4710809 h 5652994"/>
              <a:gd name="connsiteX6" fmla="*/ 8881706 w 9863708"/>
              <a:gd name="connsiteY6" fmla="*/ 5652994 h 5652994"/>
              <a:gd name="connsiteX7" fmla="*/ 942185 w 9863708"/>
              <a:gd name="connsiteY7" fmla="*/ 5652994 h 5652994"/>
              <a:gd name="connsiteX8" fmla="*/ 0 w 9863708"/>
              <a:gd name="connsiteY8" fmla="*/ 4710809 h 5652994"/>
              <a:gd name="connsiteX9" fmla="*/ 0 w 9863708"/>
              <a:gd name="connsiteY9" fmla="*/ 942185 h 5652994"/>
              <a:gd name="connsiteX10" fmla="*/ 942185 w 9863708"/>
              <a:gd name="connsiteY10" fmla="*/ 0 h 5652994"/>
              <a:gd name="connsiteX11" fmla="*/ 7095184 w 9863708"/>
              <a:gd name="connsiteY11" fmla="*/ 12781 h 5652994"/>
              <a:gd name="connsiteX0" fmla="*/ 9823891 w 9852553"/>
              <a:gd name="connsiteY0" fmla="*/ 942185 h 5652994"/>
              <a:gd name="connsiteX1" fmla="*/ 9843888 w 9852553"/>
              <a:gd name="connsiteY1" fmla="*/ 1134576 h 5652994"/>
              <a:gd name="connsiteX2" fmla="*/ 9852545 w 9852553"/>
              <a:gd name="connsiteY2" fmla="*/ 2048976 h 5652994"/>
              <a:gd name="connsiteX3" fmla="*/ 9842543 w 9852553"/>
              <a:gd name="connsiteY3" fmla="*/ 2580407 h 5652994"/>
              <a:gd name="connsiteX4" fmla="*/ 9823891 w 9852553"/>
              <a:gd name="connsiteY4" fmla="*/ 4710809 h 5652994"/>
              <a:gd name="connsiteX5" fmla="*/ 8881706 w 9852553"/>
              <a:gd name="connsiteY5" fmla="*/ 5652994 h 5652994"/>
              <a:gd name="connsiteX6" fmla="*/ 942185 w 9852553"/>
              <a:gd name="connsiteY6" fmla="*/ 5652994 h 5652994"/>
              <a:gd name="connsiteX7" fmla="*/ 0 w 9852553"/>
              <a:gd name="connsiteY7" fmla="*/ 4710809 h 5652994"/>
              <a:gd name="connsiteX8" fmla="*/ 0 w 9852553"/>
              <a:gd name="connsiteY8" fmla="*/ 942185 h 5652994"/>
              <a:gd name="connsiteX9" fmla="*/ 942185 w 9852553"/>
              <a:gd name="connsiteY9" fmla="*/ 0 h 5652994"/>
              <a:gd name="connsiteX10" fmla="*/ 7095184 w 9852553"/>
              <a:gd name="connsiteY10" fmla="*/ 12781 h 5652994"/>
              <a:gd name="connsiteX0" fmla="*/ 9823891 w 9852545"/>
              <a:gd name="connsiteY0" fmla="*/ 942185 h 5652994"/>
              <a:gd name="connsiteX1" fmla="*/ 9852545 w 9852545"/>
              <a:gd name="connsiteY1" fmla="*/ 2048976 h 5652994"/>
              <a:gd name="connsiteX2" fmla="*/ 9842543 w 9852545"/>
              <a:gd name="connsiteY2" fmla="*/ 2580407 h 5652994"/>
              <a:gd name="connsiteX3" fmla="*/ 9823891 w 9852545"/>
              <a:gd name="connsiteY3" fmla="*/ 4710809 h 5652994"/>
              <a:gd name="connsiteX4" fmla="*/ 8881706 w 9852545"/>
              <a:gd name="connsiteY4" fmla="*/ 5652994 h 5652994"/>
              <a:gd name="connsiteX5" fmla="*/ 942185 w 9852545"/>
              <a:gd name="connsiteY5" fmla="*/ 5652994 h 5652994"/>
              <a:gd name="connsiteX6" fmla="*/ 0 w 9852545"/>
              <a:gd name="connsiteY6" fmla="*/ 4710809 h 5652994"/>
              <a:gd name="connsiteX7" fmla="*/ 0 w 9852545"/>
              <a:gd name="connsiteY7" fmla="*/ 942185 h 5652994"/>
              <a:gd name="connsiteX8" fmla="*/ 942185 w 9852545"/>
              <a:gd name="connsiteY8" fmla="*/ 0 h 5652994"/>
              <a:gd name="connsiteX9" fmla="*/ 7095184 w 9852545"/>
              <a:gd name="connsiteY9" fmla="*/ 12781 h 5652994"/>
              <a:gd name="connsiteX0" fmla="*/ 9823891 w 9852553"/>
              <a:gd name="connsiteY0" fmla="*/ 942185 h 5652994"/>
              <a:gd name="connsiteX1" fmla="*/ 9843888 w 9852553"/>
              <a:gd name="connsiteY1" fmla="*/ 1350886 h 5652994"/>
              <a:gd name="connsiteX2" fmla="*/ 9852545 w 9852553"/>
              <a:gd name="connsiteY2" fmla="*/ 2048976 h 5652994"/>
              <a:gd name="connsiteX3" fmla="*/ 9842543 w 9852553"/>
              <a:gd name="connsiteY3" fmla="*/ 2580407 h 5652994"/>
              <a:gd name="connsiteX4" fmla="*/ 9823891 w 9852553"/>
              <a:gd name="connsiteY4" fmla="*/ 4710809 h 5652994"/>
              <a:gd name="connsiteX5" fmla="*/ 8881706 w 9852553"/>
              <a:gd name="connsiteY5" fmla="*/ 5652994 h 5652994"/>
              <a:gd name="connsiteX6" fmla="*/ 942185 w 9852553"/>
              <a:gd name="connsiteY6" fmla="*/ 5652994 h 5652994"/>
              <a:gd name="connsiteX7" fmla="*/ 0 w 9852553"/>
              <a:gd name="connsiteY7" fmla="*/ 4710809 h 5652994"/>
              <a:gd name="connsiteX8" fmla="*/ 0 w 9852553"/>
              <a:gd name="connsiteY8" fmla="*/ 942185 h 5652994"/>
              <a:gd name="connsiteX9" fmla="*/ 942185 w 9852553"/>
              <a:gd name="connsiteY9" fmla="*/ 0 h 5652994"/>
              <a:gd name="connsiteX10" fmla="*/ 7095184 w 9852553"/>
              <a:gd name="connsiteY10" fmla="*/ 12781 h 5652994"/>
              <a:gd name="connsiteX0" fmla="*/ 9823891 w 9852545"/>
              <a:gd name="connsiteY0" fmla="*/ 942185 h 5652994"/>
              <a:gd name="connsiteX1" fmla="*/ 9852545 w 9852545"/>
              <a:gd name="connsiteY1" fmla="*/ 2048976 h 5652994"/>
              <a:gd name="connsiteX2" fmla="*/ 9842543 w 9852545"/>
              <a:gd name="connsiteY2" fmla="*/ 2580407 h 5652994"/>
              <a:gd name="connsiteX3" fmla="*/ 9823891 w 9852545"/>
              <a:gd name="connsiteY3" fmla="*/ 4710809 h 5652994"/>
              <a:gd name="connsiteX4" fmla="*/ 8881706 w 9852545"/>
              <a:gd name="connsiteY4" fmla="*/ 5652994 h 5652994"/>
              <a:gd name="connsiteX5" fmla="*/ 942185 w 9852545"/>
              <a:gd name="connsiteY5" fmla="*/ 5652994 h 5652994"/>
              <a:gd name="connsiteX6" fmla="*/ 0 w 9852545"/>
              <a:gd name="connsiteY6" fmla="*/ 4710809 h 5652994"/>
              <a:gd name="connsiteX7" fmla="*/ 0 w 9852545"/>
              <a:gd name="connsiteY7" fmla="*/ 942185 h 5652994"/>
              <a:gd name="connsiteX8" fmla="*/ 942185 w 9852545"/>
              <a:gd name="connsiteY8" fmla="*/ 0 h 5652994"/>
              <a:gd name="connsiteX9" fmla="*/ 7095184 w 9852545"/>
              <a:gd name="connsiteY9" fmla="*/ 12781 h 5652994"/>
              <a:gd name="connsiteX0" fmla="*/ 9873052 w 9873850"/>
              <a:gd name="connsiteY0" fmla="*/ 1522288 h 5652994"/>
              <a:gd name="connsiteX1" fmla="*/ 9852545 w 9873850"/>
              <a:gd name="connsiteY1" fmla="*/ 2048976 h 5652994"/>
              <a:gd name="connsiteX2" fmla="*/ 9842543 w 9873850"/>
              <a:gd name="connsiteY2" fmla="*/ 2580407 h 5652994"/>
              <a:gd name="connsiteX3" fmla="*/ 9823891 w 9873850"/>
              <a:gd name="connsiteY3" fmla="*/ 4710809 h 5652994"/>
              <a:gd name="connsiteX4" fmla="*/ 8881706 w 9873850"/>
              <a:gd name="connsiteY4" fmla="*/ 5652994 h 5652994"/>
              <a:gd name="connsiteX5" fmla="*/ 942185 w 9873850"/>
              <a:gd name="connsiteY5" fmla="*/ 5652994 h 5652994"/>
              <a:gd name="connsiteX6" fmla="*/ 0 w 9873850"/>
              <a:gd name="connsiteY6" fmla="*/ 4710809 h 5652994"/>
              <a:gd name="connsiteX7" fmla="*/ 0 w 9873850"/>
              <a:gd name="connsiteY7" fmla="*/ 942185 h 5652994"/>
              <a:gd name="connsiteX8" fmla="*/ 942185 w 9873850"/>
              <a:gd name="connsiteY8" fmla="*/ 0 h 5652994"/>
              <a:gd name="connsiteX9" fmla="*/ 7095184 w 9873850"/>
              <a:gd name="connsiteY9" fmla="*/ 12781 h 5652994"/>
              <a:gd name="connsiteX0" fmla="*/ 9804226 w 9852545"/>
              <a:gd name="connsiteY0" fmla="*/ 1453462 h 5652994"/>
              <a:gd name="connsiteX1" fmla="*/ 9852545 w 9852545"/>
              <a:gd name="connsiteY1" fmla="*/ 2048976 h 5652994"/>
              <a:gd name="connsiteX2" fmla="*/ 9842543 w 9852545"/>
              <a:gd name="connsiteY2" fmla="*/ 2580407 h 5652994"/>
              <a:gd name="connsiteX3" fmla="*/ 9823891 w 9852545"/>
              <a:gd name="connsiteY3" fmla="*/ 4710809 h 5652994"/>
              <a:gd name="connsiteX4" fmla="*/ 8881706 w 9852545"/>
              <a:gd name="connsiteY4" fmla="*/ 5652994 h 5652994"/>
              <a:gd name="connsiteX5" fmla="*/ 942185 w 9852545"/>
              <a:gd name="connsiteY5" fmla="*/ 5652994 h 5652994"/>
              <a:gd name="connsiteX6" fmla="*/ 0 w 9852545"/>
              <a:gd name="connsiteY6" fmla="*/ 4710809 h 5652994"/>
              <a:gd name="connsiteX7" fmla="*/ 0 w 9852545"/>
              <a:gd name="connsiteY7" fmla="*/ 942185 h 5652994"/>
              <a:gd name="connsiteX8" fmla="*/ 942185 w 9852545"/>
              <a:gd name="connsiteY8" fmla="*/ 0 h 5652994"/>
              <a:gd name="connsiteX9" fmla="*/ 7095184 w 9852545"/>
              <a:gd name="connsiteY9" fmla="*/ 12781 h 5652994"/>
              <a:gd name="connsiteX0" fmla="*/ 9804226 w 9959616"/>
              <a:gd name="connsiteY0" fmla="*/ 1453462 h 5652994"/>
              <a:gd name="connsiteX1" fmla="*/ 9852545 w 9959616"/>
              <a:gd name="connsiteY1" fmla="*/ 2048976 h 5652994"/>
              <a:gd name="connsiteX2" fmla="*/ 9842543 w 9959616"/>
              <a:gd name="connsiteY2" fmla="*/ 2580407 h 5652994"/>
              <a:gd name="connsiteX3" fmla="*/ 9823891 w 9959616"/>
              <a:gd name="connsiteY3" fmla="*/ 4710809 h 5652994"/>
              <a:gd name="connsiteX4" fmla="*/ 8881706 w 9959616"/>
              <a:gd name="connsiteY4" fmla="*/ 5652994 h 5652994"/>
              <a:gd name="connsiteX5" fmla="*/ 942185 w 9959616"/>
              <a:gd name="connsiteY5" fmla="*/ 5652994 h 5652994"/>
              <a:gd name="connsiteX6" fmla="*/ 0 w 9959616"/>
              <a:gd name="connsiteY6" fmla="*/ 4710809 h 5652994"/>
              <a:gd name="connsiteX7" fmla="*/ 0 w 9959616"/>
              <a:gd name="connsiteY7" fmla="*/ 942185 h 5652994"/>
              <a:gd name="connsiteX8" fmla="*/ 942185 w 9959616"/>
              <a:gd name="connsiteY8" fmla="*/ 0 h 5652994"/>
              <a:gd name="connsiteX9" fmla="*/ 7095184 w 9959616"/>
              <a:gd name="connsiteY9" fmla="*/ 12781 h 5652994"/>
              <a:gd name="connsiteX0" fmla="*/ 9804226 w 9870352"/>
              <a:gd name="connsiteY0" fmla="*/ 1453462 h 5652994"/>
              <a:gd name="connsiteX1" fmla="*/ 9852545 w 9870352"/>
              <a:gd name="connsiteY1" fmla="*/ 2048976 h 5652994"/>
              <a:gd name="connsiteX2" fmla="*/ 9842543 w 9870352"/>
              <a:gd name="connsiteY2" fmla="*/ 2580407 h 5652994"/>
              <a:gd name="connsiteX3" fmla="*/ 9823891 w 9870352"/>
              <a:gd name="connsiteY3" fmla="*/ 4710809 h 5652994"/>
              <a:gd name="connsiteX4" fmla="*/ 8881706 w 9870352"/>
              <a:gd name="connsiteY4" fmla="*/ 5652994 h 5652994"/>
              <a:gd name="connsiteX5" fmla="*/ 942185 w 9870352"/>
              <a:gd name="connsiteY5" fmla="*/ 5652994 h 5652994"/>
              <a:gd name="connsiteX6" fmla="*/ 0 w 9870352"/>
              <a:gd name="connsiteY6" fmla="*/ 4710809 h 5652994"/>
              <a:gd name="connsiteX7" fmla="*/ 0 w 9870352"/>
              <a:gd name="connsiteY7" fmla="*/ 942185 h 5652994"/>
              <a:gd name="connsiteX8" fmla="*/ 942185 w 9870352"/>
              <a:gd name="connsiteY8" fmla="*/ 0 h 5652994"/>
              <a:gd name="connsiteX9" fmla="*/ 7095184 w 9870352"/>
              <a:gd name="connsiteY9" fmla="*/ 12781 h 5652994"/>
              <a:gd name="connsiteX0" fmla="*/ 9863220 w 9910691"/>
              <a:gd name="connsiteY0" fmla="*/ 1433798 h 5652994"/>
              <a:gd name="connsiteX1" fmla="*/ 9852545 w 9910691"/>
              <a:gd name="connsiteY1" fmla="*/ 2048976 h 5652994"/>
              <a:gd name="connsiteX2" fmla="*/ 9842543 w 9910691"/>
              <a:gd name="connsiteY2" fmla="*/ 2580407 h 5652994"/>
              <a:gd name="connsiteX3" fmla="*/ 9823891 w 9910691"/>
              <a:gd name="connsiteY3" fmla="*/ 4710809 h 5652994"/>
              <a:gd name="connsiteX4" fmla="*/ 8881706 w 9910691"/>
              <a:gd name="connsiteY4" fmla="*/ 5652994 h 5652994"/>
              <a:gd name="connsiteX5" fmla="*/ 942185 w 9910691"/>
              <a:gd name="connsiteY5" fmla="*/ 5652994 h 5652994"/>
              <a:gd name="connsiteX6" fmla="*/ 0 w 9910691"/>
              <a:gd name="connsiteY6" fmla="*/ 4710809 h 5652994"/>
              <a:gd name="connsiteX7" fmla="*/ 0 w 9910691"/>
              <a:gd name="connsiteY7" fmla="*/ 942185 h 5652994"/>
              <a:gd name="connsiteX8" fmla="*/ 942185 w 9910691"/>
              <a:gd name="connsiteY8" fmla="*/ 0 h 5652994"/>
              <a:gd name="connsiteX9" fmla="*/ 7095184 w 9910691"/>
              <a:gd name="connsiteY9" fmla="*/ 12781 h 5652994"/>
              <a:gd name="connsiteX0" fmla="*/ 9863220 w 9863220"/>
              <a:gd name="connsiteY0" fmla="*/ 1433798 h 5652994"/>
              <a:gd name="connsiteX1" fmla="*/ 9852545 w 9863220"/>
              <a:gd name="connsiteY1" fmla="*/ 204897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 name="connsiteX0" fmla="*/ 9863220 w 9863220"/>
              <a:gd name="connsiteY0" fmla="*/ 1709102 h 5652994"/>
              <a:gd name="connsiteX1" fmla="*/ 9852545 w 9863220"/>
              <a:gd name="connsiteY1" fmla="*/ 204897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 name="connsiteX0" fmla="*/ 9863220 w 9863220"/>
              <a:gd name="connsiteY0" fmla="*/ 2071052 h 5652994"/>
              <a:gd name="connsiteX1" fmla="*/ 9852545 w 9863220"/>
              <a:gd name="connsiteY1" fmla="*/ 204897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 name="connsiteX0" fmla="*/ 9863220 w 9863220"/>
              <a:gd name="connsiteY0" fmla="*/ 2071052 h 5652994"/>
              <a:gd name="connsiteX1" fmla="*/ 9852545 w 9863220"/>
              <a:gd name="connsiteY1" fmla="*/ 218232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 name="connsiteX0" fmla="*/ 9863220 w 9863220"/>
              <a:gd name="connsiteY0" fmla="*/ 2166302 h 5652994"/>
              <a:gd name="connsiteX1" fmla="*/ 9852545 w 9863220"/>
              <a:gd name="connsiteY1" fmla="*/ 218232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3220" h="5652994">
                <a:moveTo>
                  <a:pt x="9863220" y="2166302"/>
                </a:moveTo>
                <a:cubicBezTo>
                  <a:pt x="9859358" y="2701682"/>
                  <a:pt x="9849436" y="1909289"/>
                  <a:pt x="9852545" y="2182326"/>
                </a:cubicBezTo>
                <a:lnTo>
                  <a:pt x="9842543" y="2580407"/>
                </a:lnTo>
                <a:lnTo>
                  <a:pt x="9823891" y="4710809"/>
                </a:lnTo>
                <a:cubicBezTo>
                  <a:pt x="9823891" y="5231163"/>
                  <a:pt x="9402060" y="5652994"/>
                  <a:pt x="8881706" y="5652994"/>
                </a:cubicBezTo>
                <a:lnTo>
                  <a:pt x="942185" y="5652994"/>
                </a:lnTo>
                <a:cubicBezTo>
                  <a:pt x="421831" y="5652994"/>
                  <a:pt x="0" y="5231163"/>
                  <a:pt x="0" y="4710809"/>
                </a:cubicBezTo>
                <a:lnTo>
                  <a:pt x="0" y="942185"/>
                </a:lnTo>
                <a:cubicBezTo>
                  <a:pt x="0" y="421831"/>
                  <a:pt x="421831" y="0"/>
                  <a:pt x="942185" y="0"/>
                </a:cubicBezTo>
                <a:lnTo>
                  <a:pt x="7095184" y="12781"/>
                </a:lnTo>
              </a:path>
            </a:pathLst>
          </a:custGeom>
          <a:ln w="38100">
            <a:solidFill>
              <a:srgbClr val="00336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16" name="Freeform 5">
            <a:extLst>
              <a:ext uri="{FF2B5EF4-FFF2-40B4-BE49-F238E27FC236}">
                <a16:creationId xmlns:a16="http://schemas.microsoft.com/office/drawing/2014/main" xmlns="" id="{D4A155B6-AA2C-41C2-9141-95B6DD415DE0}"/>
              </a:ext>
            </a:extLst>
          </p:cNvPr>
          <p:cNvSpPr>
            <a:spLocks noEditPoints="1"/>
          </p:cNvSpPr>
          <p:nvPr/>
        </p:nvSpPr>
        <p:spPr bwMode="auto">
          <a:xfrm>
            <a:off x="8157566" y="-315860"/>
            <a:ext cx="4050454" cy="4064691"/>
          </a:xfrm>
          <a:custGeom>
            <a:avLst/>
            <a:gdLst>
              <a:gd name="T0" fmla="*/ 1404 w 1558"/>
              <a:gd name="T1" fmla="*/ 1563 h 1563"/>
              <a:gd name="T2" fmla="*/ 1293 w 1558"/>
              <a:gd name="T3" fmla="*/ 1519 h 1563"/>
              <a:gd name="T4" fmla="*/ 857 w 1558"/>
              <a:gd name="T5" fmla="*/ 1081 h 1563"/>
              <a:gd name="T6" fmla="*/ 843 w 1558"/>
              <a:gd name="T7" fmla="*/ 1090 h 1563"/>
              <a:gd name="T8" fmla="*/ 579 w 1558"/>
              <a:gd name="T9" fmla="*/ 1162 h 1563"/>
              <a:gd name="T10" fmla="*/ 167 w 1558"/>
              <a:gd name="T11" fmla="*/ 994 h 1563"/>
              <a:gd name="T12" fmla="*/ 0 w 1558"/>
              <a:gd name="T13" fmla="*/ 581 h 1563"/>
              <a:gd name="T14" fmla="*/ 167 w 1558"/>
              <a:gd name="T15" fmla="*/ 168 h 1563"/>
              <a:gd name="T16" fmla="*/ 579 w 1558"/>
              <a:gd name="T17" fmla="*/ 0 h 1563"/>
              <a:gd name="T18" fmla="*/ 991 w 1558"/>
              <a:gd name="T19" fmla="*/ 168 h 1563"/>
              <a:gd name="T20" fmla="*/ 1159 w 1558"/>
              <a:gd name="T21" fmla="*/ 581 h 1563"/>
              <a:gd name="T22" fmla="*/ 1087 w 1558"/>
              <a:gd name="T23" fmla="*/ 845 h 1563"/>
              <a:gd name="T24" fmla="*/ 1078 w 1558"/>
              <a:gd name="T25" fmla="*/ 859 h 1563"/>
              <a:gd name="T26" fmla="*/ 1514 w 1558"/>
              <a:gd name="T27" fmla="*/ 1296 h 1563"/>
              <a:gd name="T28" fmla="*/ 1558 w 1558"/>
              <a:gd name="T29" fmla="*/ 1407 h 1563"/>
              <a:gd name="T30" fmla="*/ 1404 w 1558"/>
              <a:gd name="T31" fmla="*/ 1563 h 1563"/>
              <a:gd name="T32" fmla="*/ 913 w 1558"/>
              <a:gd name="T33" fmla="*/ 1069 h 1563"/>
              <a:gd name="T34" fmla="*/ 1327 w 1558"/>
              <a:gd name="T35" fmla="*/ 1484 h 1563"/>
              <a:gd name="T36" fmla="*/ 1404 w 1558"/>
              <a:gd name="T37" fmla="*/ 1515 h 1563"/>
              <a:gd name="T38" fmla="*/ 1511 w 1558"/>
              <a:gd name="T39" fmla="*/ 1407 h 1563"/>
              <a:gd name="T40" fmla="*/ 1480 w 1558"/>
              <a:gd name="T41" fmla="*/ 1331 h 1563"/>
              <a:gd name="T42" fmla="*/ 1066 w 1558"/>
              <a:gd name="T43" fmla="*/ 916 h 1563"/>
              <a:gd name="T44" fmla="*/ 913 w 1558"/>
              <a:gd name="T45" fmla="*/ 1069 h 1563"/>
              <a:gd name="T46" fmla="*/ 579 w 1558"/>
              <a:gd name="T47" fmla="*/ 60 h 1563"/>
              <a:gd name="T48" fmla="*/ 60 w 1558"/>
              <a:gd name="T49" fmla="*/ 581 h 1563"/>
              <a:gd name="T50" fmla="*/ 579 w 1558"/>
              <a:gd name="T51" fmla="*/ 1102 h 1563"/>
              <a:gd name="T52" fmla="*/ 1099 w 1558"/>
              <a:gd name="T53" fmla="*/ 581 h 1563"/>
              <a:gd name="T54" fmla="*/ 579 w 1558"/>
              <a:gd name="T55" fmla="*/ 6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8" h="1563">
                <a:moveTo>
                  <a:pt x="1404" y="1563"/>
                </a:moveTo>
                <a:cubicBezTo>
                  <a:pt x="1360" y="1563"/>
                  <a:pt x="1315" y="1541"/>
                  <a:pt x="1293" y="1519"/>
                </a:cubicBezTo>
                <a:cubicBezTo>
                  <a:pt x="857" y="1081"/>
                  <a:pt x="857" y="1081"/>
                  <a:pt x="857" y="1081"/>
                </a:cubicBezTo>
                <a:cubicBezTo>
                  <a:pt x="843" y="1090"/>
                  <a:pt x="843" y="1090"/>
                  <a:pt x="843" y="1090"/>
                </a:cubicBezTo>
                <a:cubicBezTo>
                  <a:pt x="774" y="1137"/>
                  <a:pt x="680" y="1162"/>
                  <a:pt x="579" y="1162"/>
                </a:cubicBezTo>
                <a:cubicBezTo>
                  <a:pt x="422" y="1162"/>
                  <a:pt x="275" y="1102"/>
                  <a:pt x="167" y="994"/>
                </a:cubicBezTo>
                <a:cubicBezTo>
                  <a:pt x="60" y="886"/>
                  <a:pt x="0" y="739"/>
                  <a:pt x="0" y="581"/>
                </a:cubicBezTo>
                <a:cubicBezTo>
                  <a:pt x="0" y="423"/>
                  <a:pt x="60" y="276"/>
                  <a:pt x="167" y="168"/>
                </a:cubicBezTo>
                <a:cubicBezTo>
                  <a:pt x="275" y="59"/>
                  <a:pt x="422" y="0"/>
                  <a:pt x="579" y="0"/>
                </a:cubicBezTo>
                <a:cubicBezTo>
                  <a:pt x="737" y="0"/>
                  <a:pt x="883" y="59"/>
                  <a:pt x="991" y="168"/>
                </a:cubicBezTo>
                <a:cubicBezTo>
                  <a:pt x="1099" y="276"/>
                  <a:pt x="1159" y="423"/>
                  <a:pt x="1159" y="581"/>
                </a:cubicBezTo>
                <a:cubicBezTo>
                  <a:pt x="1159" y="682"/>
                  <a:pt x="1133" y="776"/>
                  <a:pt x="1087" y="845"/>
                </a:cubicBezTo>
                <a:cubicBezTo>
                  <a:pt x="1078" y="859"/>
                  <a:pt x="1078" y="859"/>
                  <a:pt x="1078" y="859"/>
                </a:cubicBezTo>
                <a:cubicBezTo>
                  <a:pt x="1514" y="1296"/>
                  <a:pt x="1514" y="1296"/>
                  <a:pt x="1514" y="1296"/>
                </a:cubicBezTo>
                <a:cubicBezTo>
                  <a:pt x="1536" y="1318"/>
                  <a:pt x="1558" y="1364"/>
                  <a:pt x="1558" y="1407"/>
                </a:cubicBezTo>
                <a:cubicBezTo>
                  <a:pt x="1558" y="1496"/>
                  <a:pt x="1492" y="1563"/>
                  <a:pt x="1404" y="1563"/>
                </a:cubicBezTo>
                <a:close/>
                <a:moveTo>
                  <a:pt x="913" y="1069"/>
                </a:moveTo>
                <a:cubicBezTo>
                  <a:pt x="1327" y="1484"/>
                  <a:pt x="1327" y="1484"/>
                  <a:pt x="1327" y="1484"/>
                </a:cubicBezTo>
                <a:cubicBezTo>
                  <a:pt x="1342" y="1500"/>
                  <a:pt x="1372" y="1515"/>
                  <a:pt x="1404" y="1515"/>
                </a:cubicBezTo>
                <a:cubicBezTo>
                  <a:pt x="1465" y="1515"/>
                  <a:pt x="1511" y="1469"/>
                  <a:pt x="1511" y="1407"/>
                </a:cubicBezTo>
                <a:cubicBezTo>
                  <a:pt x="1511" y="1376"/>
                  <a:pt x="1496" y="1346"/>
                  <a:pt x="1480" y="1331"/>
                </a:cubicBezTo>
                <a:cubicBezTo>
                  <a:pt x="1066" y="916"/>
                  <a:pt x="1066" y="916"/>
                  <a:pt x="1066" y="916"/>
                </a:cubicBezTo>
                <a:lnTo>
                  <a:pt x="913" y="1069"/>
                </a:lnTo>
                <a:close/>
                <a:moveTo>
                  <a:pt x="579" y="60"/>
                </a:moveTo>
                <a:cubicBezTo>
                  <a:pt x="293" y="60"/>
                  <a:pt x="60" y="294"/>
                  <a:pt x="60" y="581"/>
                </a:cubicBezTo>
                <a:cubicBezTo>
                  <a:pt x="60" y="868"/>
                  <a:pt x="293" y="1102"/>
                  <a:pt x="579" y="1102"/>
                </a:cubicBezTo>
                <a:cubicBezTo>
                  <a:pt x="866" y="1102"/>
                  <a:pt x="1099" y="868"/>
                  <a:pt x="1099" y="581"/>
                </a:cubicBezTo>
                <a:cubicBezTo>
                  <a:pt x="1099" y="294"/>
                  <a:pt x="866" y="60"/>
                  <a:pt x="579" y="60"/>
                </a:cubicBezTo>
                <a:close/>
              </a:path>
            </a:pathLst>
          </a:custGeom>
          <a:solidFill>
            <a:schemeClr val="accent1"/>
          </a:soli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109710" tIns="54855" rIns="109710" bIns="54855" numCol="1" anchor="t" anchorCtr="0" compatLnSpc="1">
            <a:prstTxWarp prst="textNoShape">
              <a:avLst/>
            </a:prstTxWarp>
          </a:bodyPr>
          <a:lstStyle/>
          <a:p>
            <a:endParaRPr lang="id-ID" sz="900" dirty="0">
              <a:solidFill>
                <a:schemeClr val="lt1"/>
              </a:solidFill>
              <a:latin typeface="微软雅黑" panose="020B0503020204020204" pitchFamily="34" charset="-122"/>
            </a:endParaRPr>
          </a:p>
        </p:txBody>
      </p:sp>
      <p:sp>
        <p:nvSpPr>
          <p:cNvPr id="17" name="矩形 16">
            <a:extLst>
              <a:ext uri="{FF2B5EF4-FFF2-40B4-BE49-F238E27FC236}">
                <a16:creationId xmlns:a16="http://schemas.microsoft.com/office/drawing/2014/main" xmlns="" id="{BD8B9822-6659-4395-9E70-396C59D15FC6}"/>
              </a:ext>
            </a:extLst>
          </p:cNvPr>
          <p:cNvSpPr/>
          <p:nvPr/>
        </p:nvSpPr>
        <p:spPr>
          <a:xfrm>
            <a:off x="8909629" y="599649"/>
            <a:ext cx="1752482" cy="1200329"/>
          </a:xfrm>
          <a:prstGeom prst="rect">
            <a:avLst/>
          </a:prstGeom>
        </p:spPr>
        <p:txBody>
          <a:bodyPr wrap="square">
            <a:sp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rPr>
              <a:t>ARMA</a:t>
            </a:r>
            <a:r>
              <a:rPr lang="zh-CN" altLang="en-US" sz="3600" b="1" dirty="0">
                <a:solidFill>
                  <a:schemeClr val="accent1"/>
                </a:solidFill>
                <a:latin typeface="微软雅黑" panose="020B0503020204020204" pitchFamily="34" charset="-122"/>
                <a:ea typeface="微软雅黑" panose="020B0503020204020204" pitchFamily="34" charset="-122"/>
              </a:rPr>
              <a:t>预测</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xmlns="" id="{6D50B376-3B4B-4647-86A1-3FABE66A6BBD}"/>
                  </a:ext>
                </a:extLst>
              </p:cNvPr>
              <p:cNvSpPr txBox="1"/>
              <p:nvPr/>
            </p:nvSpPr>
            <p:spPr>
              <a:xfrm>
                <a:off x="1221812" y="957445"/>
                <a:ext cx="9132221" cy="6103402"/>
              </a:xfrm>
              <a:prstGeom prst="rect">
                <a:avLst/>
              </a:prstGeom>
              <a:noFill/>
            </p:spPr>
            <p:txBody>
              <a:bodyPr wrap="square" rtlCol="0">
                <a:spAutoFit/>
              </a:bodyPr>
              <a:lstStyle/>
              <a:p>
                <a:pPr algn="l"/>
                <a:endParaRPr lang="en-US" altLang="zh-CN" b="0" i="0" dirty="0">
                  <a:effectLst/>
                  <a:latin typeface="-apple-system"/>
                </a:endParaRPr>
              </a:p>
              <a:p>
                <a:pPr algn="l"/>
                <a:r>
                  <a:rPr lang="en-US" altLang="zh-CN" b="1" i="0" dirty="0">
                    <a:solidFill>
                      <a:srgbClr val="003366"/>
                    </a:solidFill>
                    <a:effectLst/>
                    <a:latin typeface="-apple-system"/>
                  </a:rPr>
                  <a:t>1.</a:t>
                </a:r>
                <a:r>
                  <a:rPr lang="zh-CN" altLang="en-US" b="1" i="0" dirty="0">
                    <a:solidFill>
                      <a:srgbClr val="003366"/>
                    </a:solidFill>
                    <a:effectLst/>
                    <a:latin typeface="-apple-system"/>
                  </a:rPr>
                  <a:t>时间序列的差分</a:t>
                </a:r>
                <a:endParaRPr lang="en-US" altLang="zh-CN" b="1" i="0" dirty="0">
                  <a:solidFill>
                    <a:srgbClr val="003366"/>
                  </a:solidFill>
                  <a:effectLst/>
                  <a:latin typeface="-apple-system"/>
                </a:endParaRPr>
              </a:p>
              <a:p>
                <a:r>
                  <a:rPr lang="zh-CN" altLang="en-US" b="0" i="0" dirty="0">
                    <a:effectLst/>
                    <a:latin typeface="-apple-system"/>
                  </a:rPr>
                  <a:t>一阶差分：</a:t>
                </a:r>
                <a:r>
                  <a:rPr lang="en-US" altLang="zh-CN" b="0" dirty="0">
                    <a:effectLst/>
                  </a:rPr>
                  <a:t> </a:t>
                </a:r>
                <a14:m>
                  <m:oMath xmlns:m="http://schemas.openxmlformats.org/officeDocument/2006/math">
                    <m:sSub>
                      <m:sSubPr>
                        <m:ctrlPr>
                          <a:rPr lang="en-US" altLang="zh-CN" b="0" i="1" smtClean="0">
                            <a:effectLst/>
                            <a:latin typeface="Cambria Math"/>
                          </a:rPr>
                        </m:ctrlPr>
                      </m:sSubPr>
                      <m:e>
                        <m:r>
                          <a:rPr lang="en-US" altLang="zh-CN" b="0" i="1" smtClean="0">
                            <a:effectLst/>
                            <a:latin typeface="Cambria Math" panose="02040503050406030204" pitchFamily="18" charset="0"/>
                          </a:rPr>
                          <m:t>𝑋</m:t>
                        </m:r>
                      </m:e>
                      <m:sub>
                        <m:r>
                          <a:rPr lang="en-US" altLang="zh-CN" b="0" i="1" smtClean="0">
                            <a:effectLst/>
                            <a:latin typeface="Cambria Math" panose="02040503050406030204" pitchFamily="18" charset="0"/>
                          </a:rPr>
                          <m:t>𝑇</m:t>
                        </m:r>
                      </m:sub>
                    </m:sSub>
                    <m:r>
                      <a:rPr lang="en-US" altLang="zh-CN" b="0" i="1" smtClean="0">
                        <a:effectLst/>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𝑇</m:t>
                        </m:r>
                        <m:r>
                          <a:rPr lang="en-US" altLang="zh-CN" b="0" i="1" smtClean="0">
                            <a:latin typeface="Cambria Math" panose="02040503050406030204" pitchFamily="18" charset="0"/>
                          </a:rPr>
                          <m:t>−1</m:t>
                        </m:r>
                      </m:sub>
                    </m:sSub>
                  </m:oMath>
                </a14:m>
                <a:endParaRPr lang="en-US" altLang="zh-CN" i="1" dirty="0">
                  <a:latin typeface="Cambria Math" panose="02040503050406030204" pitchFamily="18" charset="0"/>
                </a:endParaRPr>
              </a:p>
              <a:p>
                <a:r>
                  <a:rPr lang="zh-CN" altLang="en-US" dirty="0">
                    <a:solidFill>
                      <a:srgbClr val="121212"/>
                    </a:solidFill>
                    <a:latin typeface="-apple-system"/>
                  </a:rPr>
                  <a:t>二阶差分：</a:t>
                </a:r>
                <a14:m>
                  <m:oMath xmlns:m="http://schemas.openxmlformats.org/officeDocument/2006/math">
                    <m:r>
                      <a:rPr lang="zh-CN" altLang="en-US" i="1" smtClean="0">
                        <a:solidFill>
                          <a:srgbClr val="121212"/>
                        </a:solidFill>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𝑇</m:t>
                        </m:r>
                      </m:sub>
                    </m:sSub>
                    <m:r>
                      <a:rPr lang="en-US" altLang="zh-CN" i="1">
                        <a:latin typeface="Cambria Math" panose="02040503050406030204" pitchFamily="18" charset="0"/>
                      </a:rPr>
                      <m:t>−</m:t>
                    </m:r>
                  </m:oMath>
                </a14:m>
                <a:r>
                  <a:rPr lang="en-US" altLang="zh-CN" dirty="0"/>
                  <a:t> </a:t>
                </a:r>
                <a14:m>
                  <m:oMath xmlns:m="http://schemas.openxmlformats.org/officeDocument/2006/math">
                    <m:r>
                      <a:rPr lang="zh-CN" altLang="en-US" i="1">
                        <a:solidFill>
                          <a:srgbClr val="121212"/>
                        </a:solidFill>
                        <a:latin typeface="Cambria Math" panose="02040503050406030204" pitchFamily="18" charset="0"/>
                      </a:rPr>
                      <m:t>∇ </m:t>
                    </m:r>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𝑇</m:t>
                        </m:r>
                        <m:r>
                          <a:rPr lang="en-US" altLang="zh-CN" i="1">
                            <a:latin typeface="Cambria Math" panose="02040503050406030204" pitchFamily="18" charset="0"/>
                          </a:rPr>
                          <m:t>−1</m:t>
                        </m:r>
                      </m:sub>
                    </m:sSub>
                    <m:r>
                      <a:rPr lang="en-US" altLang="zh-CN" b="0" i="0" smtClean="0">
                        <a:latin typeface="Cambria Math" panose="02040503050406030204" pitchFamily="18" charset="0"/>
                      </a:rPr>
                      <m:t>=</m:t>
                    </m:r>
                    <m:d>
                      <m:dPr>
                        <m:ctrlPr>
                          <a:rPr lang="en-US" altLang="zh-CN" b="0" i="1" smtClean="0">
                            <a:latin typeface="Cambria Math"/>
                          </a:rPr>
                        </m:ctrlPr>
                      </m:dPr>
                      <m:e>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𝑇</m:t>
                            </m:r>
                          </m:sub>
                        </m:sSub>
                        <m:r>
                          <a:rPr lang="en-US" altLang="zh-CN" i="1">
                            <a:latin typeface="Cambria Math" panose="02040503050406030204" pitchFamily="18" charset="0"/>
                          </a:rPr>
                          <m:t>−</m:t>
                        </m:r>
                        <m:r>
                          <m:rPr>
                            <m:nor/>
                          </m:rPr>
                          <a:rPr lang="en-US" altLang="zh-CN" dirty="0"/>
                          <m:t> </m:t>
                        </m:r>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𝑇</m:t>
                            </m:r>
                            <m:r>
                              <a:rPr lang="en-US" altLang="zh-CN" i="1">
                                <a:latin typeface="Cambria Math" panose="02040503050406030204" pitchFamily="18" charset="0"/>
                              </a:rPr>
                              <m:t>−1</m:t>
                            </m:r>
                          </m:sub>
                        </m:sSub>
                      </m:e>
                    </m:d>
                    <m:r>
                      <a:rPr lang="en-US" altLang="zh-CN" b="0" i="0" smtClean="0">
                        <a:latin typeface="Cambria Math" panose="02040503050406030204" pitchFamily="18" charset="0"/>
                      </a:rPr>
                      <m:t>−</m:t>
                    </m:r>
                  </m:oMath>
                </a14:m>
                <a:r>
                  <a:rPr lang="en-US" altLang="zh-CN" dirty="0">
                    <a:solidFill>
                      <a:srgbClr val="121212"/>
                    </a:solidFill>
                    <a:latin typeface="-apple-system"/>
                  </a:rPr>
                  <a:t>(</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𝑇</m:t>
                        </m:r>
                        <m:r>
                          <a:rPr lang="en-US" altLang="zh-CN" b="0" i="1" smtClean="0">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𝑇</m:t>
                        </m:r>
                        <m:r>
                          <a:rPr lang="en-US" altLang="zh-CN" i="1">
                            <a:latin typeface="Cambria Math" panose="02040503050406030204" pitchFamily="18" charset="0"/>
                          </a:rPr>
                          <m:t>−2</m:t>
                        </m:r>
                      </m:sub>
                    </m:sSub>
                  </m:oMath>
                </a14:m>
                <a:r>
                  <a:rPr lang="en-US" altLang="zh-CN" dirty="0">
                    <a:solidFill>
                      <a:srgbClr val="121212"/>
                    </a:solidFill>
                    <a:latin typeface="-apple-system"/>
                  </a:rPr>
                  <a:t>)</a:t>
                </a:r>
              </a:p>
              <a:p>
                <a:r>
                  <a:rPr lang="en-US" altLang="zh-CN" dirty="0">
                    <a:solidFill>
                      <a:srgbClr val="121212"/>
                    </a:solidFill>
                    <a:latin typeface="-apple-system"/>
                  </a:rPr>
                  <a:t>K</a:t>
                </a:r>
                <a:r>
                  <a:rPr lang="zh-CN" altLang="en-US" dirty="0">
                    <a:solidFill>
                      <a:srgbClr val="121212"/>
                    </a:solidFill>
                    <a:latin typeface="-apple-system"/>
                  </a:rPr>
                  <a:t>步差分：</a:t>
                </a:r>
                <a:r>
                  <a:rPr lang="en-US" altLang="zh-CN" dirty="0"/>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𝑇</m:t>
                        </m:r>
                      </m:sub>
                    </m:sSub>
                    <m:r>
                      <a:rPr lang="en-US" altLang="zh-CN" i="1">
                        <a:latin typeface="Cambria Math" panose="02040503050406030204" pitchFamily="18" charset="0"/>
                      </a:rPr>
                      <m:t>−</m:t>
                    </m:r>
                  </m:oMath>
                </a14:m>
                <a:r>
                  <a:rPr lang="en-US" altLang="zh-CN" dirty="0"/>
                  <a:t> </a:t>
                </a:r>
                <a14:m>
                  <m:oMath xmlns:m="http://schemas.openxmlformats.org/officeDocument/2006/math">
                    <m:r>
                      <a:rPr lang="zh-CN" altLang="en-US" i="1">
                        <a:solidFill>
                          <a:srgbClr val="121212"/>
                        </a:solidFill>
                        <a:latin typeface="Cambria Math" panose="02040503050406030204" pitchFamily="18" charset="0"/>
                      </a:rPr>
                      <m:t> </m:t>
                    </m:r>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b="0" i="1" smtClean="0">
                            <a:latin typeface="Cambria Math" panose="02040503050406030204" pitchFamily="18" charset="0"/>
                          </a:rPr>
                          <m:t>𝐾</m:t>
                        </m:r>
                      </m:sub>
                    </m:sSub>
                  </m:oMath>
                </a14:m>
                <a:endParaRPr lang="en-US" altLang="zh-CN" dirty="0">
                  <a:solidFill>
                    <a:srgbClr val="121212"/>
                  </a:solidFill>
                  <a:latin typeface="-apple-system"/>
                </a:endParaRPr>
              </a:p>
              <a:p>
                <a:r>
                  <a:rPr lang="zh-CN" altLang="en-US" b="0" i="0" dirty="0">
                    <a:solidFill>
                      <a:srgbClr val="121212"/>
                    </a:solidFill>
                    <a:effectLst/>
                    <a:latin typeface="-apple-system"/>
                  </a:rPr>
                  <a:t>阶次差分可以剔除趋势性影响，而步长差分可以剔除季节性的影响</a:t>
                </a:r>
                <a:endParaRPr lang="en-US" altLang="zh-CN" dirty="0">
                  <a:solidFill>
                    <a:srgbClr val="121212"/>
                  </a:solidFill>
                  <a:latin typeface="-apple-system"/>
                </a:endParaRPr>
              </a:p>
              <a:p>
                <a14:m>
                  <m:oMath xmlns:m="http://schemas.openxmlformats.org/officeDocument/2006/math">
                    <m:r>
                      <a:rPr lang="en-US" altLang="zh-CN" i="1" smtClean="0">
                        <a:latin typeface="Cambria Math" panose="02040503050406030204" pitchFamily="18" charset="0"/>
                      </a:rPr>
                      <m:t> </m:t>
                    </m:r>
                  </m:oMath>
                </a14:m>
                <a:r>
                  <a:rPr lang="en-US" altLang="zh-CN" b="1" dirty="0">
                    <a:solidFill>
                      <a:srgbClr val="003366"/>
                    </a:solidFill>
                    <a:latin typeface="-apple-system"/>
                  </a:rPr>
                  <a:t>2</a:t>
                </a:r>
                <a:r>
                  <a:rPr lang="zh-CN" altLang="en-US" b="1" dirty="0">
                    <a:solidFill>
                      <a:srgbClr val="003366"/>
                    </a:solidFill>
                    <a:latin typeface="-apple-system"/>
                  </a:rPr>
                  <a:t>序列相关性的衡量</a:t>
                </a:r>
              </a:p>
              <a:p>
                <a:r>
                  <a:rPr lang="zh-CN" altLang="en-US" dirty="0">
                    <a:solidFill>
                      <a:srgbClr val="121212"/>
                    </a:solidFill>
                    <a:latin typeface="-apple-system"/>
                  </a:rPr>
                  <a:t>使用自相关系数和偏自相关系数来衡量序列之间的相关惯性。自相关系数（</a:t>
                </a:r>
                <a:r>
                  <a:rPr lang="en-US" altLang="zh-CN" dirty="0">
                    <a:solidFill>
                      <a:srgbClr val="121212"/>
                    </a:solidFill>
                    <a:latin typeface="-apple-system"/>
                  </a:rPr>
                  <a:t>ACF</a:t>
                </a:r>
                <a:r>
                  <a:rPr lang="zh-CN" altLang="en-US" dirty="0">
                    <a:solidFill>
                      <a:srgbClr val="121212"/>
                    </a:solidFill>
                    <a:latin typeface="-apple-system"/>
                  </a:rPr>
                  <a:t>）又称全相关系数，用于度量同一事件在不同时期的相关程度。</a:t>
                </a:r>
                <a14:m>
                  <m:oMath xmlns:m="http://schemas.openxmlformats.org/officeDocument/2006/math">
                    <m:sSub>
                      <m:sSubPr>
                        <m:ctrlPr>
                          <a:rPr lang="en-US" altLang="zh-CN" i="1" smtClean="0">
                            <a:solidFill>
                              <a:srgbClr val="121212"/>
                            </a:solidFill>
                            <a:latin typeface="Cambria Math"/>
                          </a:rPr>
                        </m:ctrlPr>
                      </m:sSubPr>
                      <m:e>
                        <m:r>
                          <a:rPr lang="zh-CN" altLang="en-US" i="1">
                            <a:solidFill>
                              <a:srgbClr val="121212"/>
                            </a:solidFill>
                            <a:latin typeface="Cambria Math" panose="02040503050406030204" pitchFamily="18" charset="0"/>
                          </a:rPr>
                          <m:t>𝜌</m:t>
                        </m:r>
                      </m:e>
                      <m:sub>
                        <m:r>
                          <a:rPr lang="en-US" altLang="zh-CN" b="0" i="1" smtClean="0">
                            <a:solidFill>
                              <a:srgbClr val="121212"/>
                            </a:solidFill>
                            <a:latin typeface="Cambria Math" panose="02040503050406030204" pitchFamily="18" charset="0"/>
                          </a:rPr>
                          <m:t>h</m:t>
                        </m:r>
                      </m:sub>
                    </m:sSub>
                    <m:r>
                      <a:rPr lang="en-US" altLang="zh-CN" b="0" i="1" smtClean="0">
                        <a:solidFill>
                          <a:srgbClr val="121212"/>
                        </a:solidFill>
                        <a:latin typeface="Cambria Math" panose="02040503050406030204" pitchFamily="18" charset="0"/>
                      </a:rPr>
                      <m:t>=</m:t>
                    </m:r>
                    <m:f>
                      <m:fPr>
                        <m:ctrlPr>
                          <a:rPr lang="en-US" altLang="zh-CN" b="0" i="1" smtClean="0">
                            <a:solidFill>
                              <a:srgbClr val="121212"/>
                            </a:solidFill>
                            <a:latin typeface="Cambria Math"/>
                          </a:rPr>
                        </m:ctrlPr>
                      </m:fPr>
                      <m:num>
                        <m:r>
                          <a:rPr lang="en-US" altLang="zh-CN" b="0" i="1" smtClean="0">
                            <a:solidFill>
                              <a:srgbClr val="121212"/>
                            </a:solidFill>
                            <a:latin typeface="Cambria Math" panose="02040503050406030204" pitchFamily="18" charset="0"/>
                          </a:rPr>
                          <m:t>𝑟</m:t>
                        </m:r>
                        <m:r>
                          <a:rPr lang="en-US" altLang="zh-CN" b="0" i="1" smtClean="0">
                            <a:solidFill>
                              <a:srgbClr val="121212"/>
                            </a:solidFill>
                            <a:latin typeface="Cambria Math" panose="02040503050406030204" pitchFamily="18" charset="0"/>
                          </a:rPr>
                          <m:t>(</m:t>
                        </m:r>
                        <m:r>
                          <a:rPr lang="en-US" altLang="zh-CN" b="0" i="1" smtClean="0">
                            <a:solidFill>
                              <a:srgbClr val="121212"/>
                            </a:solidFill>
                            <a:latin typeface="Cambria Math" panose="02040503050406030204" pitchFamily="18" charset="0"/>
                          </a:rPr>
                          <m:t>h</m:t>
                        </m:r>
                        <m:r>
                          <a:rPr lang="en-US" altLang="zh-CN" b="0" i="1" smtClean="0">
                            <a:solidFill>
                              <a:srgbClr val="121212"/>
                            </a:solidFill>
                            <a:latin typeface="Cambria Math" panose="02040503050406030204" pitchFamily="18" charset="0"/>
                          </a:rPr>
                          <m:t>)</m:t>
                        </m:r>
                      </m:num>
                      <m:den>
                        <m:r>
                          <a:rPr lang="en-US" altLang="zh-CN" b="0" i="1" smtClean="0">
                            <a:solidFill>
                              <a:srgbClr val="121212"/>
                            </a:solidFill>
                            <a:latin typeface="Cambria Math" panose="02040503050406030204" pitchFamily="18" charset="0"/>
                          </a:rPr>
                          <m:t>𝑟</m:t>
                        </m:r>
                        <m:d>
                          <m:dPr>
                            <m:ctrlPr>
                              <a:rPr lang="en-US" altLang="zh-CN" b="0" i="1" smtClean="0">
                                <a:solidFill>
                                  <a:srgbClr val="121212"/>
                                </a:solidFill>
                                <a:latin typeface="Cambria Math"/>
                              </a:rPr>
                            </m:ctrlPr>
                          </m:dPr>
                          <m:e>
                            <m:r>
                              <a:rPr lang="en-US" altLang="zh-CN" b="0" i="1" smtClean="0">
                                <a:solidFill>
                                  <a:srgbClr val="121212"/>
                                </a:solidFill>
                                <a:latin typeface="Cambria Math" panose="02040503050406030204" pitchFamily="18" charset="0"/>
                              </a:rPr>
                              <m:t>0</m:t>
                            </m:r>
                          </m:e>
                        </m:d>
                      </m:den>
                    </m:f>
                  </m:oMath>
                </a14:m>
                <a:r>
                  <a:rPr lang="en-US" altLang="zh-CN" dirty="0">
                    <a:solidFill>
                      <a:srgbClr val="121212"/>
                    </a:solidFill>
                    <a:latin typeface="-apple-system"/>
                  </a:rPr>
                  <a:t> </a:t>
                </a:r>
                <a:r>
                  <a:rPr lang="zh-CN" altLang="en-US" dirty="0">
                    <a:solidFill>
                      <a:srgbClr val="121212"/>
                    </a:solidFill>
                    <a:latin typeface="-apple-system"/>
                  </a:rPr>
                  <a:t>，其中</a:t>
                </a:r>
                <a:r>
                  <a:rPr lang="en-US" altLang="zh-CN" dirty="0">
                    <a:solidFill>
                      <a:srgbClr val="121212"/>
                    </a:solidFill>
                    <a:latin typeface="-apple-system"/>
                  </a:rPr>
                  <a:t>r(h)</a:t>
                </a:r>
                <a:r>
                  <a:rPr lang="zh-CN" altLang="en-US" dirty="0">
                    <a:solidFill>
                      <a:srgbClr val="121212"/>
                    </a:solidFill>
                    <a:latin typeface="-apple-system"/>
                  </a:rPr>
                  <a:t>为</a:t>
                </a:r>
                <a:r>
                  <a:rPr lang="en-US" altLang="zh-CN" dirty="0">
                    <a:solidFill>
                      <a:srgbClr val="121212"/>
                    </a:solidFill>
                    <a:latin typeface="-apple-system"/>
                  </a:rPr>
                  <a:t>h</a:t>
                </a:r>
                <a:r>
                  <a:rPr lang="zh-CN" altLang="en-US" dirty="0">
                    <a:solidFill>
                      <a:srgbClr val="121212"/>
                    </a:solidFill>
                    <a:latin typeface="-apple-system"/>
                  </a:rPr>
                  <a:t>期的协方差函数，</a:t>
                </a:r>
                <a:r>
                  <a:rPr lang="en-US" altLang="zh-CN" dirty="0">
                    <a:solidFill>
                      <a:srgbClr val="121212"/>
                    </a:solidFill>
                    <a:latin typeface="-apple-system"/>
                  </a:rPr>
                  <a:t>r(0)</a:t>
                </a:r>
                <a:r>
                  <a:rPr lang="zh-CN" altLang="en-US" dirty="0">
                    <a:solidFill>
                      <a:srgbClr val="121212"/>
                    </a:solidFill>
                    <a:latin typeface="-apple-system"/>
                  </a:rPr>
                  <a:t>为方差。</a:t>
                </a:r>
                <a:endParaRPr lang="en-US" altLang="zh-CN" dirty="0">
                  <a:solidFill>
                    <a:srgbClr val="121212"/>
                  </a:solidFill>
                  <a:latin typeface="-apple-system"/>
                </a:endParaRPr>
              </a:p>
              <a:p>
                <a:r>
                  <a:rPr lang="zh-CN" altLang="en-US" b="0" i="0" dirty="0">
                    <a:effectLst/>
                    <a:latin typeface="-apple-system"/>
                  </a:rPr>
                  <a:t>偏自相关系数（</a:t>
                </a:r>
                <a:r>
                  <a:rPr lang="en-US" altLang="zh-CN" b="0" i="0" dirty="0">
                    <a:effectLst/>
                    <a:latin typeface="-apple-system"/>
                  </a:rPr>
                  <a:t>PACF</a:t>
                </a:r>
                <a:r>
                  <a:rPr lang="zh-CN" altLang="en-US" b="0" i="0" dirty="0">
                    <a:effectLst/>
                    <a:latin typeface="-apple-system"/>
                  </a:rPr>
                  <a:t>）又称条件相关系数，用于度量去除中间变量影响后的相关程度，假设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oMath>
                </a14:m>
                <a:r>
                  <a:rPr lang="zh-CN" altLang="en-US" b="0" i="0" dirty="0">
                    <a:effectLst/>
                    <a:latin typeface="-apple-system"/>
                  </a:rPr>
                  <a:t>和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−2</m:t>
                        </m:r>
                      </m:sub>
                    </m:sSub>
                  </m:oMath>
                </a14:m>
                <a:r>
                  <a:rPr lang="zh-CN" altLang="en-US" b="0" i="0" dirty="0">
                    <a:effectLst/>
                    <a:latin typeface="-apple-system"/>
                  </a:rPr>
                  <a:t>通过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en-US" b="0" i="0" dirty="0">
                    <a:effectLst/>
                    <a:latin typeface="-apple-system"/>
                  </a:rPr>
                  <a:t>产生关联，</a:t>
                </a:r>
                <a:r>
                  <a:rPr lang="en-US" altLang="zh-CN" b="0" i="0" dirty="0">
                    <a:effectLst/>
                    <a:latin typeface="-apple-system"/>
                  </a:rPr>
                  <a:t>PACF</a:t>
                </a:r>
                <a:r>
                  <a:rPr lang="zh-CN" altLang="en-US" b="0" i="0" dirty="0">
                    <a:effectLst/>
                    <a:latin typeface="-apple-system"/>
                  </a:rPr>
                  <a:t>即为去除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en-US" b="0" i="0" dirty="0">
                    <a:effectLst/>
                    <a:latin typeface="-apple-system"/>
                  </a:rPr>
                  <a:t>的关联后两者的相关程度。滞后</a:t>
                </a:r>
                <a:r>
                  <a:rPr lang="en-US" altLang="zh-CN" b="0" i="0" dirty="0">
                    <a:effectLst/>
                    <a:latin typeface="-apple-system"/>
                  </a:rPr>
                  <a:t>K</a:t>
                </a:r>
                <a:r>
                  <a:rPr lang="zh-CN" altLang="en-US" b="0" i="0" dirty="0">
                    <a:effectLst/>
                    <a:latin typeface="-apple-system"/>
                  </a:rPr>
                  <a:t>阶偏自相关系数是指在给定中间</a:t>
                </a:r>
                <a:r>
                  <a:rPr lang="en-US" altLang="zh-CN" b="0" i="0" dirty="0">
                    <a:effectLst/>
                    <a:latin typeface="-apple-system"/>
                  </a:rPr>
                  <a:t>K-1</a:t>
                </a:r>
                <a:r>
                  <a:rPr lang="zh-CN" altLang="en-US" b="0" i="0" dirty="0">
                    <a:effectLst/>
                    <a:latin typeface="-apple-system"/>
                  </a:rPr>
                  <a:t>个随机变量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en-US" altLang="zh-CN" b="0" i="0" dirty="0">
                    <a:effectLst/>
                    <a:latin typeface="-apple-system"/>
                  </a:rPr>
                  <a:t>,</a:t>
                </a:r>
                <a:r>
                  <a:rPr lang="en-US" altLang="zh-CN" dirty="0"/>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−2</m:t>
                        </m:r>
                      </m:sub>
                    </m:sSub>
                  </m:oMath>
                </a14:m>
                <a:r>
                  <a:rPr lang="en-US" altLang="zh-CN" b="0" i="0" dirty="0">
                    <a:effectLst/>
                    <a:latin typeface="-apple-system"/>
                  </a:rPr>
                  <a:t>,…</a:t>
                </a:r>
                <a:r>
                  <a:rPr lang="en-US" altLang="zh-CN" dirty="0"/>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a14:m>
                <a:r>
                  <a:rPr lang="zh-CN" altLang="en-US" b="0" i="0" dirty="0">
                    <a:effectLst/>
                    <a:latin typeface="-apple-system"/>
                  </a:rPr>
                  <a:t>的条件下（剔除了中间</a:t>
                </a:r>
                <a:r>
                  <a:rPr lang="en-US" altLang="zh-CN" b="0" i="0" dirty="0">
                    <a:effectLst/>
                    <a:latin typeface="-apple-system"/>
                  </a:rPr>
                  <a:t>K-1</a:t>
                </a:r>
                <a:r>
                  <a:rPr lang="zh-CN" altLang="en-US" b="0" i="0" dirty="0">
                    <a:effectLst/>
                    <a:latin typeface="-apple-system"/>
                  </a:rPr>
                  <a:t>个随机变量的干扰后）</a:t>
                </a:r>
                <a:r>
                  <a:rPr lang="en-US" altLang="zh-CN" b="0" i="0" dirty="0">
                    <a:effectLst/>
                    <a:latin typeface="-apple-system"/>
                  </a:rPr>
                  <a:t>,</a:t>
                </a:r>
                <a:r>
                  <a:rPr lang="en-US" altLang="zh-CN" dirty="0"/>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𝑘</m:t>
                        </m:r>
                      </m:sub>
                    </m:sSub>
                  </m:oMath>
                </a14:m>
                <a:r>
                  <a:rPr lang="en-US" altLang="zh-CN" b="0" i="0" dirty="0">
                    <a:effectLst/>
                    <a:latin typeface="-apple-system"/>
                  </a:rPr>
                  <a:t> </a:t>
                </a:r>
                <a:r>
                  <a:rPr lang="zh-CN" altLang="en-US" b="0" i="0" dirty="0">
                    <a:effectLst/>
                    <a:latin typeface="-apple-system"/>
                  </a:rPr>
                  <a:t>对</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oMath>
                </a14:m>
                <a:r>
                  <a:rPr lang="en-US" altLang="zh-CN" b="0" i="0" dirty="0">
                    <a:effectLst/>
                    <a:latin typeface="-apple-system"/>
                  </a:rPr>
                  <a:t> </a:t>
                </a:r>
                <a:r>
                  <a:rPr lang="zh-CN" altLang="en-US" b="0" i="0" dirty="0">
                    <a:effectLst/>
                    <a:latin typeface="-apple-system"/>
                  </a:rPr>
                  <a:t>影响的相关度量。经过推导，</a:t>
                </a:r>
                <a:r>
                  <a:rPr lang="en-US" altLang="zh-CN" b="0" i="0" dirty="0">
                    <a:effectLst/>
                    <a:latin typeface="-apple-system"/>
                  </a:rPr>
                  <a:t>ARMA(</a:t>
                </a:r>
                <a:r>
                  <a:rPr lang="en-US" altLang="zh-CN" b="0" i="0" dirty="0" err="1">
                    <a:effectLst/>
                    <a:latin typeface="-apple-system"/>
                  </a:rPr>
                  <a:t>p,q</a:t>
                </a:r>
                <a:r>
                  <a:rPr lang="en-US" altLang="zh-CN" b="0" i="0" dirty="0">
                    <a:effectLst/>
                    <a:latin typeface="-apple-system"/>
                  </a:rPr>
                  <a:t>)</a:t>
                </a:r>
                <a:r>
                  <a:rPr lang="zh-CN" altLang="en-US" b="0" i="0" dirty="0">
                    <a:effectLst/>
                    <a:latin typeface="-apple-system"/>
                  </a:rPr>
                  <a:t>序列的偏自相关系数为</a:t>
                </a:r>
                <a:r>
                  <a:rPr lang="en-US" altLang="zh-CN" sz="2400" b="0" i="0" dirty="0">
                    <a:effectLst/>
                    <a:latin typeface="-apple-system"/>
                  </a:rPr>
                  <a:t>:  </a:t>
                </a:r>
              </a:p>
              <a:p>
                <a:pPr algn="ctr"/>
                <a14:m>
                  <m:oMath xmlns:m="http://schemas.openxmlformats.org/officeDocument/2006/math">
                    <m:sSub>
                      <m:sSubPr>
                        <m:ctrlPr>
                          <a:rPr lang="en-US" altLang="zh-CN" sz="2400" b="0" i="1" smtClean="0">
                            <a:effectLst/>
                            <a:latin typeface="Cambria Math"/>
                          </a:rPr>
                        </m:ctrlPr>
                      </m:sSubPr>
                      <m:e>
                        <m:r>
                          <a:rPr lang="zh-CN" altLang="en-US" sz="2400" i="1">
                            <a:latin typeface="Cambria Math" panose="02040503050406030204" pitchFamily="18" charset="0"/>
                          </a:rPr>
                          <m:t>𝜑</m:t>
                        </m:r>
                      </m:e>
                      <m:sub>
                        <m:r>
                          <a:rPr lang="en-US" altLang="zh-CN" sz="2400" b="0" i="1" smtClean="0">
                            <a:effectLst/>
                            <a:latin typeface="Cambria Math" panose="02040503050406030204" pitchFamily="18" charset="0"/>
                          </a:rPr>
                          <m:t>11</m:t>
                        </m:r>
                      </m:sub>
                    </m:sSub>
                    <m:r>
                      <a:rPr lang="en-US" altLang="zh-CN" sz="2400" b="0" i="1" smtClean="0">
                        <a:effectLst/>
                        <a:latin typeface="Cambria Math" panose="02040503050406030204" pitchFamily="18" charset="0"/>
                      </a:rPr>
                      <m:t>=</m:t>
                    </m:r>
                  </m:oMath>
                </a14:m>
                <a:r>
                  <a:rPr lang="en-US" altLang="zh-CN" sz="2400" dirty="0">
                    <a:solidFill>
                      <a:srgbClr val="121212"/>
                    </a:solidFill>
                  </a:rPr>
                  <a:t> </a:t>
                </a:r>
                <a14:m>
                  <m:oMath xmlns:m="http://schemas.openxmlformats.org/officeDocument/2006/math">
                    <m:sSub>
                      <m:sSubPr>
                        <m:ctrlPr>
                          <a:rPr lang="en-US" altLang="zh-CN" sz="2400" i="1">
                            <a:solidFill>
                              <a:srgbClr val="121212"/>
                            </a:solidFill>
                            <a:latin typeface="Cambria Math"/>
                          </a:rPr>
                        </m:ctrlPr>
                      </m:sSubPr>
                      <m:e>
                        <m:r>
                          <a:rPr lang="zh-CN" altLang="en-US" sz="2400" i="1">
                            <a:solidFill>
                              <a:srgbClr val="121212"/>
                            </a:solidFill>
                            <a:latin typeface="Cambria Math" panose="02040503050406030204" pitchFamily="18" charset="0"/>
                          </a:rPr>
                          <m:t>𝜌</m:t>
                        </m:r>
                      </m:e>
                      <m:sub>
                        <m:r>
                          <a:rPr lang="en-US" altLang="zh-CN" sz="2400" b="0" i="1" smtClean="0">
                            <a:solidFill>
                              <a:srgbClr val="121212"/>
                            </a:solidFill>
                            <a:latin typeface="Cambria Math" panose="02040503050406030204" pitchFamily="18" charset="0"/>
                          </a:rPr>
                          <m:t>1</m:t>
                        </m:r>
                      </m:sub>
                    </m:sSub>
                  </m:oMath>
                </a14:m>
                <a:r>
                  <a:rPr lang="en-US" altLang="zh-CN" sz="2400" b="0" i="0" dirty="0">
                    <a:effectLst/>
                    <a:latin typeface="-apple-system"/>
                  </a:rPr>
                  <a:t>,</a:t>
                </a:r>
                <a:r>
                  <a:rPr lang="en-US" altLang="zh-CN" sz="2400" dirty="0"/>
                  <a:t> </a:t>
                </a:r>
                <a14:m>
                  <m:oMath xmlns:m="http://schemas.openxmlformats.org/officeDocument/2006/math">
                    <m:sSub>
                      <m:sSubPr>
                        <m:ctrlPr>
                          <a:rPr lang="en-US" altLang="zh-CN" sz="2400" i="1">
                            <a:latin typeface="Cambria Math"/>
                          </a:rPr>
                        </m:ctrlPr>
                      </m:sSubPr>
                      <m:e>
                        <m:r>
                          <a:rPr lang="zh-CN" altLang="en-US" sz="2400" i="1">
                            <a:latin typeface="Cambria Math" panose="02040503050406030204" pitchFamily="18" charset="0"/>
                          </a:rPr>
                          <m:t>𝜑</m:t>
                        </m:r>
                      </m:e>
                      <m:sub>
                        <m:r>
                          <a:rPr lang="en-US" altLang="zh-CN" sz="2400" b="0" i="1" smtClean="0">
                            <a:latin typeface="Cambria Math" panose="02040503050406030204" pitchFamily="18" charset="0"/>
                          </a:rPr>
                          <m:t>𝑘𝑘</m:t>
                        </m:r>
                      </m:sub>
                    </m:sSub>
                    <m:r>
                      <a:rPr lang="en-US" altLang="zh-CN" sz="2400" b="0" i="1" smtClean="0">
                        <a:latin typeface="Cambria Math" panose="02040503050406030204" pitchFamily="18" charset="0"/>
                      </a:rPr>
                      <m:t>=</m:t>
                    </m:r>
                    <m:f>
                      <m:fPr>
                        <m:ctrlPr>
                          <a:rPr lang="en-US" altLang="zh-CN" sz="2400" b="0" i="1" smtClean="0">
                            <a:latin typeface="Cambria Math"/>
                          </a:rPr>
                        </m:ctrlPr>
                      </m:fPr>
                      <m:num>
                        <m:sSub>
                          <m:sSubPr>
                            <m:ctrlPr>
                              <a:rPr lang="en-US" altLang="zh-CN" sz="2400" i="1">
                                <a:solidFill>
                                  <a:srgbClr val="121212"/>
                                </a:solidFill>
                                <a:latin typeface="Cambria Math"/>
                              </a:rPr>
                            </m:ctrlPr>
                          </m:sSubPr>
                          <m:e>
                            <m:r>
                              <a:rPr lang="zh-CN" altLang="en-US" sz="2400" i="1">
                                <a:solidFill>
                                  <a:srgbClr val="121212"/>
                                </a:solidFill>
                                <a:latin typeface="Cambria Math" panose="02040503050406030204" pitchFamily="18" charset="0"/>
                              </a:rPr>
                              <m:t>𝜌</m:t>
                            </m:r>
                          </m:e>
                          <m:sub>
                            <m:r>
                              <a:rPr lang="en-US" altLang="zh-CN" sz="2400" b="0" i="1" smtClean="0">
                                <a:solidFill>
                                  <a:srgbClr val="121212"/>
                                </a:solidFill>
                                <a:latin typeface="Cambria Math" panose="02040503050406030204" pitchFamily="18" charset="0"/>
                              </a:rPr>
                              <m:t>𝑘</m:t>
                            </m:r>
                          </m:sub>
                        </m:sSub>
                        <m:r>
                          <a:rPr lang="en-US" altLang="zh-CN" sz="2400" b="0" i="1" smtClean="0">
                            <a:solidFill>
                              <a:srgbClr val="121212"/>
                            </a:solidFill>
                            <a:latin typeface="Cambria Math" panose="02040503050406030204" pitchFamily="18" charset="0"/>
                          </a:rPr>
                          <m:t>−</m:t>
                        </m:r>
                        <m:nary>
                          <m:naryPr>
                            <m:chr m:val="∑"/>
                            <m:limLoc m:val="subSup"/>
                            <m:ctrlPr>
                              <a:rPr lang="en-US" altLang="zh-CN" sz="2400" b="0" i="1" smtClean="0">
                                <a:solidFill>
                                  <a:srgbClr val="121212"/>
                                </a:solidFill>
                                <a:latin typeface="Cambria Math"/>
                              </a:rPr>
                            </m:ctrlPr>
                          </m:naryPr>
                          <m:sub>
                            <m:r>
                              <m:rPr>
                                <m:brk m:alnAt="25"/>
                              </m:rPr>
                              <a:rPr lang="en-US" altLang="zh-CN" sz="2400" b="0" i="1" smtClean="0">
                                <a:solidFill>
                                  <a:srgbClr val="121212"/>
                                </a:solidFill>
                                <a:latin typeface="Cambria Math" panose="02040503050406030204" pitchFamily="18" charset="0"/>
                              </a:rPr>
                              <m:t>𝑗</m:t>
                            </m:r>
                            <m:r>
                              <a:rPr lang="en-US" altLang="zh-CN" sz="2400" b="0" i="1" smtClean="0">
                                <a:solidFill>
                                  <a:srgbClr val="121212"/>
                                </a:solidFill>
                                <a:latin typeface="Cambria Math" panose="02040503050406030204" pitchFamily="18" charset="0"/>
                              </a:rPr>
                              <m:t>=1</m:t>
                            </m:r>
                          </m:sub>
                          <m:sup>
                            <m:r>
                              <a:rPr lang="en-US" altLang="zh-CN" sz="2400" b="0" i="1" smtClean="0">
                                <a:solidFill>
                                  <a:srgbClr val="121212"/>
                                </a:solidFill>
                                <a:latin typeface="Cambria Math" panose="02040503050406030204" pitchFamily="18" charset="0"/>
                              </a:rPr>
                              <m:t>𝑘</m:t>
                            </m:r>
                            <m:r>
                              <a:rPr lang="en-US" altLang="zh-CN" sz="2400" b="0" i="1" smtClean="0">
                                <a:solidFill>
                                  <a:srgbClr val="121212"/>
                                </a:solidFill>
                                <a:latin typeface="Cambria Math" panose="02040503050406030204" pitchFamily="18" charset="0"/>
                              </a:rPr>
                              <m:t>−1</m:t>
                            </m:r>
                          </m:sup>
                          <m:e>
                            <m:sSub>
                              <m:sSubPr>
                                <m:ctrlPr>
                                  <a:rPr lang="en-US" altLang="zh-CN" sz="2400" i="1">
                                    <a:latin typeface="Cambria Math"/>
                                  </a:rPr>
                                </m:ctrlPr>
                              </m:sSubPr>
                              <m:e>
                                <m:r>
                                  <a:rPr lang="zh-CN" altLang="en-US" sz="2400" i="1">
                                    <a:latin typeface="Cambria Math" panose="02040503050406030204" pitchFamily="18" charset="0"/>
                                  </a:rPr>
                                  <m:t>𝜑</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𝑗</m:t>
                                </m:r>
                              </m:sub>
                            </m:sSub>
                          </m:e>
                        </m:nary>
                        <m:sSub>
                          <m:sSubPr>
                            <m:ctrlPr>
                              <a:rPr lang="en-US" altLang="zh-CN" sz="2400" i="1">
                                <a:solidFill>
                                  <a:srgbClr val="121212"/>
                                </a:solidFill>
                                <a:latin typeface="Cambria Math"/>
                              </a:rPr>
                            </m:ctrlPr>
                          </m:sSubPr>
                          <m:e>
                            <m:r>
                              <a:rPr lang="zh-CN" altLang="en-US" sz="2400" i="1">
                                <a:solidFill>
                                  <a:srgbClr val="121212"/>
                                </a:solidFill>
                                <a:latin typeface="Cambria Math" panose="02040503050406030204" pitchFamily="18" charset="0"/>
                              </a:rPr>
                              <m:t>𝜌</m:t>
                            </m:r>
                          </m:e>
                          <m:sub>
                            <m:r>
                              <a:rPr lang="en-US" altLang="zh-CN" sz="2400" b="0" i="1" smtClean="0">
                                <a:solidFill>
                                  <a:srgbClr val="121212"/>
                                </a:solidFill>
                                <a:latin typeface="Cambria Math" panose="02040503050406030204" pitchFamily="18" charset="0"/>
                              </a:rPr>
                              <m:t>𝑘</m:t>
                            </m:r>
                            <m:r>
                              <a:rPr lang="en-US" altLang="zh-CN" sz="2400" b="0" i="1" smtClean="0">
                                <a:solidFill>
                                  <a:srgbClr val="121212"/>
                                </a:solidFill>
                                <a:latin typeface="Cambria Math" panose="02040503050406030204" pitchFamily="18" charset="0"/>
                              </a:rPr>
                              <m:t>−</m:t>
                            </m:r>
                            <m:r>
                              <a:rPr lang="en-US" altLang="zh-CN" sz="2400" b="0" i="1" smtClean="0">
                                <a:solidFill>
                                  <a:srgbClr val="121212"/>
                                </a:solidFill>
                                <a:latin typeface="Cambria Math" panose="02040503050406030204" pitchFamily="18" charset="0"/>
                              </a:rPr>
                              <m:t>𝑗</m:t>
                            </m:r>
                          </m:sub>
                        </m:sSub>
                      </m:num>
                      <m:den>
                        <m:r>
                          <a:rPr lang="en-US" altLang="zh-CN" sz="2400" b="0" i="1" smtClean="0">
                            <a:latin typeface="Cambria Math" panose="02040503050406030204" pitchFamily="18" charset="0"/>
                          </a:rPr>
                          <m:t>1−</m:t>
                        </m:r>
                        <m:nary>
                          <m:naryPr>
                            <m:chr m:val="∑"/>
                            <m:limLoc m:val="subSup"/>
                            <m:ctrlPr>
                              <a:rPr lang="en-US" altLang="zh-CN" sz="2400" i="1">
                                <a:solidFill>
                                  <a:srgbClr val="121212"/>
                                </a:solidFill>
                                <a:latin typeface="Cambria Math"/>
                              </a:rPr>
                            </m:ctrlPr>
                          </m:naryPr>
                          <m:sub>
                            <m:r>
                              <m:rPr>
                                <m:brk m:alnAt="25"/>
                              </m:rPr>
                              <a:rPr lang="en-US" altLang="zh-CN" sz="2400" i="1">
                                <a:solidFill>
                                  <a:srgbClr val="121212"/>
                                </a:solidFill>
                                <a:latin typeface="Cambria Math" panose="02040503050406030204" pitchFamily="18" charset="0"/>
                              </a:rPr>
                              <m:t>𝑗</m:t>
                            </m:r>
                            <m:r>
                              <a:rPr lang="en-US" altLang="zh-CN" sz="2400" i="1">
                                <a:solidFill>
                                  <a:srgbClr val="121212"/>
                                </a:solidFill>
                                <a:latin typeface="Cambria Math" panose="02040503050406030204" pitchFamily="18" charset="0"/>
                              </a:rPr>
                              <m:t>=1</m:t>
                            </m:r>
                          </m:sub>
                          <m:sup>
                            <m:r>
                              <a:rPr lang="en-US" altLang="zh-CN" sz="2400" i="1">
                                <a:solidFill>
                                  <a:srgbClr val="121212"/>
                                </a:solidFill>
                                <a:latin typeface="Cambria Math" panose="02040503050406030204" pitchFamily="18" charset="0"/>
                              </a:rPr>
                              <m:t>𝑘</m:t>
                            </m:r>
                            <m:r>
                              <a:rPr lang="en-US" altLang="zh-CN" sz="2400" i="1">
                                <a:solidFill>
                                  <a:srgbClr val="121212"/>
                                </a:solidFill>
                                <a:latin typeface="Cambria Math" panose="02040503050406030204" pitchFamily="18" charset="0"/>
                              </a:rPr>
                              <m:t>−1</m:t>
                            </m:r>
                          </m:sup>
                          <m:e>
                            <m:sSub>
                              <m:sSubPr>
                                <m:ctrlPr>
                                  <a:rPr lang="en-US" altLang="zh-CN" sz="2400" i="1">
                                    <a:latin typeface="Cambria Math"/>
                                  </a:rPr>
                                </m:ctrlPr>
                              </m:sSubPr>
                              <m:e>
                                <m:r>
                                  <a:rPr lang="zh-CN" altLang="en-US" sz="2400" i="1">
                                    <a:latin typeface="Cambria Math" panose="02040503050406030204" pitchFamily="18" charset="0"/>
                                  </a:rPr>
                                  <m:t>𝜑</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r>
                                  <a:rPr lang="en-US" altLang="zh-CN" sz="2400" i="1">
                                    <a:latin typeface="Cambria Math" panose="02040503050406030204" pitchFamily="18" charset="0"/>
                                  </a:rPr>
                                  <m:t>𝑗</m:t>
                                </m:r>
                              </m:sub>
                            </m:sSub>
                          </m:e>
                        </m:nary>
                        <m:sSub>
                          <m:sSubPr>
                            <m:ctrlPr>
                              <a:rPr lang="en-US" altLang="zh-CN" sz="2400" i="1">
                                <a:solidFill>
                                  <a:srgbClr val="121212"/>
                                </a:solidFill>
                                <a:latin typeface="Cambria Math"/>
                              </a:rPr>
                            </m:ctrlPr>
                          </m:sSubPr>
                          <m:e>
                            <m:r>
                              <a:rPr lang="zh-CN" altLang="en-US" sz="2400" i="1">
                                <a:solidFill>
                                  <a:srgbClr val="121212"/>
                                </a:solidFill>
                                <a:latin typeface="Cambria Math" panose="02040503050406030204" pitchFamily="18" charset="0"/>
                              </a:rPr>
                              <m:t>𝜌</m:t>
                            </m:r>
                          </m:e>
                          <m:sub>
                            <m:r>
                              <a:rPr lang="en-US" altLang="zh-CN" sz="2400" i="1">
                                <a:solidFill>
                                  <a:srgbClr val="121212"/>
                                </a:solidFill>
                                <a:latin typeface="Cambria Math" panose="02040503050406030204" pitchFamily="18" charset="0"/>
                              </a:rPr>
                              <m:t>𝑗</m:t>
                            </m:r>
                          </m:sub>
                        </m:sSub>
                      </m:den>
                    </m:f>
                  </m:oMath>
                </a14:m>
                <a:endParaRPr lang="en-US" altLang="zh-CN" sz="2400" b="0" i="0" dirty="0">
                  <a:effectLst/>
                  <a:latin typeface="-apple-system"/>
                </a:endParaRPr>
              </a:p>
              <a:p>
                <a:pPr algn="l"/>
                <a:endParaRPr lang="zh-CN" altLang="en-US" b="0" i="0" dirty="0">
                  <a:effectLst/>
                  <a:latin typeface="-apple-system"/>
                </a:endParaRPr>
              </a:p>
              <a:p>
                <a:pPr algn="ctr"/>
                <a:endParaRPr lang="zh-CN" altLang="en-US" dirty="0"/>
              </a:p>
              <a:p>
                <a:endParaRPr lang="zh-CN" altLang="en-US" dirty="0"/>
              </a:p>
            </p:txBody>
          </p:sp>
        </mc:Choice>
        <mc:Fallback xmlns="">
          <p:sp>
            <p:nvSpPr>
              <p:cNvPr id="37" name="文本框 36">
                <a:extLst>
                  <a:ext uri="{FF2B5EF4-FFF2-40B4-BE49-F238E27FC236}">
                    <a16:creationId xmlns:a16="http://schemas.microsoft.com/office/drawing/2014/main" id="{6D50B376-3B4B-4647-86A1-3FABE66A6BBD}"/>
                  </a:ext>
                </a:extLst>
              </p:cNvPr>
              <p:cNvSpPr txBox="1">
                <a:spLocks noRot="1" noChangeAspect="1" noMove="1" noResize="1" noEditPoints="1" noAdjustHandles="1" noChangeArrowheads="1" noChangeShapeType="1" noTextEdit="1"/>
              </p:cNvSpPr>
              <p:nvPr/>
            </p:nvSpPr>
            <p:spPr>
              <a:xfrm>
                <a:off x="1221812" y="957445"/>
                <a:ext cx="9132221" cy="6103402"/>
              </a:xfrm>
              <a:prstGeom prst="rect">
                <a:avLst/>
              </a:prstGeom>
              <a:blipFill>
                <a:blip r:embed="rId2"/>
                <a:stretch>
                  <a:fillRect l="-534" r="-6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907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animEffect transition="in" filter="fade">
                                      <p:cBhvr>
                                        <p:cTn id="9" dur="250"/>
                                        <p:tgtEl>
                                          <p:spTgt spid="16"/>
                                        </p:tgtEl>
                                      </p:cBhvr>
                                    </p:animEffect>
                                  </p:childTnLst>
                                </p:cTn>
                              </p:par>
                              <p:par>
                                <p:cTn id="10" presetID="6" presetClass="emph" presetSubtype="0" decel="100000" fill="hold" grpId="1" nodeType="withEffect">
                                  <p:stCondLst>
                                    <p:cond delay="200"/>
                                  </p:stCondLst>
                                  <p:childTnLst>
                                    <p:animScale>
                                      <p:cBhvr>
                                        <p:cTn id="11" dur="250" fill="hold"/>
                                        <p:tgtEl>
                                          <p:spTgt spid="16"/>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16"/>
                                        </p:tgtEl>
                                      </p:cBhvr>
                                      <p:by x="83000" y="83000"/>
                                    </p:animScale>
                                  </p:childTnLst>
                                </p:cTn>
                              </p:par>
                            </p:childTnLst>
                          </p:cTn>
                        </p:par>
                        <p:par>
                          <p:cTn id="14" fill="hold">
                            <p:stCondLst>
                              <p:cond delay="650"/>
                            </p:stCondLst>
                            <p:childTnLst>
                              <p:par>
                                <p:cTn id="15" presetID="23" presetClass="entr" presetSubtype="52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ppt_x</p:attrName>
                                        </p:attrNameLst>
                                      </p:cBhvr>
                                      <p:tavLst>
                                        <p:tav tm="0">
                                          <p:val>
                                            <p:fltVal val="0.5"/>
                                          </p:val>
                                        </p:tav>
                                        <p:tav tm="100000">
                                          <p:val>
                                            <p:strVal val="#ppt_x"/>
                                          </p:val>
                                        </p:tav>
                                      </p:tavLst>
                                    </p:anim>
                                    <p:anim calcmode="lin" valueType="num">
                                      <p:cBhvr>
                                        <p:cTn id="20"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BF27C47B-76FB-4C30-A778-AC3608DD0BF0}"/>
              </a:ext>
            </a:extLst>
          </p:cNvPr>
          <p:cNvSpPr/>
          <p:nvPr/>
        </p:nvSpPr>
        <p:spPr>
          <a:xfrm>
            <a:off x="1106968" y="820055"/>
            <a:ext cx="9863220" cy="5652994"/>
          </a:xfrm>
          <a:custGeom>
            <a:avLst/>
            <a:gdLst>
              <a:gd name="connsiteX0" fmla="*/ 0 w 9823891"/>
              <a:gd name="connsiteY0" fmla="*/ 942185 h 5652994"/>
              <a:gd name="connsiteX1" fmla="*/ 942185 w 9823891"/>
              <a:gd name="connsiteY1" fmla="*/ 0 h 5652994"/>
              <a:gd name="connsiteX2" fmla="*/ 8881706 w 9823891"/>
              <a:gd name="connsiteY2" fmla="*/ 0 h 5652994"/>
              <a:gd name="connsiteX3" fmla="*/ 9823891 w 9823891"/>
              <a:gd name="connsiteY3" fmla="*/ 942185 h 5652994"/>
              <a:gd name="connsiteX4" fmla="*/ 9823891 w 9823891"/>
              <a:gd name="connsiteY4" fmla="*/ 4710809 h 5652994"/>
              <a:gd name="connsiteX5" fmla="*/ 8881706 w 9823891"/>
              <a:gd name="connsiteY5" fmla="*/ 5652994 h 5652994"/>
              <a:gd name="connsiteX6" fmla="*/ 942185 w 9823891"/>
              <a:gd name="connsiteY6" fmla="*/ 5652994 h 5652994"/>
              <a:gd name="connsiteX7" fmla="*/ 0 w 9823891"/>
              <a:gd name="connsiteY7" fmla="*/ 4710809 h 5652994"/>
              <a:gd name="connsiteX8" fmla="*/ 0 w 9823891"/>
              <a:gd name="connsiteY8" fmla="*/ 942185 h 5652994"/>
              <a:gd name="connsiteX0" fmla="*/ 0 w 9823891"/>
              <a:gd name="connsiteY0" fmla="*/ 942185 h 5652994"/>
              <a:gd name="connsiteX1" fmla="*/ 942185 w 9823891"/>
              <a:gd name="connsiteY1" fmla="*/ 0 h 5652994"/>
              <a:gd name="connsiteX2" fmla="*/ 7003744 w 9823891"/>
              <a:gd name="connsiteY2" fmla="*/ 9832 h 5652994"/>
              <a:gd name="connsiteX3" fmla="*/ 9823891 w 9823891"/>
              <a:gd name="connsiteY3" fmla="*/ 942185 h 5652994"/>
              <a:gd name="connsiteX4" fmla="*/ 9823891 w 9823891"/>
              <a:gd name="connsiteY4" fmla="*/ 4710809 h 5652994"/>
              <a:gd name="connsiteX5" fmla="*/ 8881706 w 9823891"/>
              <a:gd name="connsiteY5" fmla="*/ 5652994 h 5652994"/>
              <a:gd name="connsiteX6" fmla="*/ 942185 w 9823891"/>
              <a:gd name="connsiteY6" fmla="*/ 5652994 h 5652994"/>
              <a:gd name="connsiteX7" fmla="*/ 0 w 9823891"/>
              <a:gd name="connsiteY7" fmla="*/ 4710809 h 5652994"/>
              <a:gd name="connsiteX8" fmla="*/ 0 w 9823891"/>
              <a:gd name="connsiteY8" fmla="*/ 942185 h 5652994"/>
              <a:gd name="connsiteX0" fmla="*/ 9823891 w 9823891"/>
              <a:gd name="connsiteY0" fmla="*/ 942185 h 5652994"/>
              <a:gd name="connsiteX1" fmla="*/ 9823891 w 9823891"/>
              <a:gd name="connsiteY1" fmla="*/ 4710809 h 5652994"/>
              <a:gd name="connsiteX2" fmla="*/ 8881706 w 9823891"/>
              <a:gd name="connsiteY2" fmla="*/ 5652994 h 5652994"/>
              <a:gd name="connsiteX3" fmla="*/ 942185 w 9823891"/>
              <a:gd name="connsiteY3" fmla="*/ 5652994 h 5652994"/>
              <a:gd name="connsiteX4" fmla="*/ 0 w 9823891"/>
              <a:gd name="connsiteY4" fmla="*/ 4710809 h 5652994"/>
              <a:gd name="connsiteX5" fmla="*/ 0 w 9823891"/>
              <a:gd name="connsiteY5" fmla="*/ 942185 h 5652994"/>
              <a:gd name="connsiteX6" fmla="*/ 942185 w 9823891"/>
              <a:gd name="connsiteY6" fmla="*/ 0 h 5652994"/>
              <a:gd name="connsiteX7" fmla="*/ 7095184 w 9823891"/>
              <a:gd name="connsiteY7" fmla="*/ 101272 h 5652994"/>
              <a:gd name="connsiteX0" fmla="*/ 9823891 w 9823891"/>
              <a:gd name="connsiteY0" fmla="*/ 942185 h 5652994"/>
              <a:gd name="connsiteX1" fmla="*/ 9823891 w 9823891"/>
              <a:gd name="connsiteY1" fmla="*/ 4710809 h 5652994"/>
              <a:gd name="connsiteX2" fmla="*/ 8881706 w 9823891"/>
              <a:gd name="connsiteY2" fmla="*/ 5652994 h 5652994"/>
              <a:gd name="connsiteX3" fmla="*/ 942185 w 9823891"/>
              <a:gd name="connsiteY3" fmla="*/ 5652994 h 5652994"/>
              <a:gd name="connsiteX4" fmla="*/ 0 w 9823891"/>
              <a:gd name="connsiteY4" fmla="*/ 4710809 h 5652994"/>
              <a:gd name="connsiteX5" fmla="*/ 0 w 9823891"/>
              <a:gd name="connsiteY5" fmla="*/ 942185 h 5652994"/>
              <a:gd name="connsiteX6" fmla="*/ 942185 w 9823891"/>
              <a:gd name="connsiteY6" fmla="*/ 0 h 5652994"/>
              <a:gd name="connsiteX7" fmla="*/ 7095184 w 9823891"/>
              <a:gd name="connsiteY7" fmla="*/ 12781 h 5652994"/>
              <a:gd name="connsiteX0" fmla="*/ 9823891 w 9842543"/>
              <a:gd name="connsiteY0" fmla="*/ 942185 h 5652994"/>
              <a:gd name="connsiteX1" fmla="*/ 9842543 w 9842543"/>
              <a:gd name="connsiteY1" fmla="*/ 2580407 h 5652994"/>
              <a:gd name="connsiteX2" fmla="*/ 9823891 w 9842543"/>
              <a:gd name="connsiteY2" fmla="*/ 4710809 h 5652994"/>
              <a:gd name="connsiteX3" fmla="*/ 8881706 w 9842543"/>
              <a:gd name="connsiteY3" fmla="*/ 5652994 h 5652994"/>
              <a:gd name="connsiteX4" fmla="*/ 942185 w 9842543"/>
              <a:gd name="connsiteY4" fmla="*/ 5652994 h 5652994"/>
              <a:gd name="connsiteX5" fmla="*/ 0 w 9842543"/>
              <a:gd name="connsiteY5" fmla="*/ 4710809 h 5652994"/>
              <a:gd name="connsiteX6" fmla="*/ 0 w 9842543"/>
              <a:gd name="connsiteY6" fmla="*/ 942185 h 5652994"/>
              <a:gd name="connsiteX7" fmla="*/ 942185 w 9842543"/>
              <a:gd name="connsiteY7" fmla="*/ 0 h 5652994"/>
              <a:gd name="connsiteX8" fmla="*/ 7095184 w 9842543"/>
              <a:gd name="connsiteY8" fmla="*/ 12781 h 5652994"/>
              <a:gd name="connsiteX0" fmla="*/ 9823891 w 9862208"/>
              <a:gd name="connsiteY0" fmla="*/ 942185 h 5652994"/>
              <a:gd name="connsiteX1" fmla="*/ 9862208 w 9862208"/>
              <a:gd name="connsiteY1" fmla="*/ 1980639 h 5652994"/>
              <a:gd name="connsiteX2" fmla="*/ 9842543 w 9862208"/>
              <a:gd name="connsiteY2" fmla="*/ 2580407 h 5652994"/>
              <a:gd name="connsiteX3" fmla="*/ 9823891 w 9862208"/>
              <a:gd name="connsiteY3" fmla="*/ 4710809 h 5652994"/>
              <a:gd name="connsiteX4" fmla="*/ 8881706 w 9862208"/>
              <a:gd name="connsiteY4" fmla="*/ 5652994 h 5652994"/>
              <a:gd name="connsiteX5" fmla="*/ 942185 w 9862208"/>
              <a:gd name="connsiteY5" fmla="*/ 5652994 h 5652994"/>
              <a:gd name="connsiteX6" fmla="*/ 0 w 9862208"/>
              <a:gd name="connsiteY6" fmla="*/ 4710809 h 5652994"/>
              <a:gd name="connsiteX7" fmla="*/ 0 w 9862208"/>
              <a:gd name="connsiteY7" fmla="*/ 942185 h 5652994"/>
              <a:gd name="connsiteX8" fmla="*/ 942185 w 9862208"/>
              <a:gd name="connsiteY8" fmla="*/ 0 h 5652994"/>
              <a:gd name="connsiteX9" fmla="*/ 7095184 w 9862208"/>
              <a:gd name="connsiteY9" fmla="*/ 12781 h 5652994"/>
              <a:gd name="connsiteX0" fmla="*/ 9823891 w 9842543"/>
              <a:gd name="connsiteY0" fmla="*/ 942185 h 5652994"/>
              <a:gd name="connsiteX1" fmla="*/ 9842543 w 9842543"/>
              <a:gd name="connsiteY1" fmla="*/ 2580407 h 5652994"/>
              <a:gd name="connsiteX2" fmla="*/ 9823891 w 9842543"/>
              <a:gd name="connsiteY2" fmla="*/ 4710809 h 5652994"/>
              <a:gd name="connsiteX3" fmla="*/ 8881706 w 9842543"/>
              <a:gd name="connsiteY3" fmla="*/ 5652994 h 5652994"/>
              <a:gd name="connsiteX4" fmla="*/ 942185 w 9842543"/>
              <a:gd name="connsiteY4" fmla="*/ 5652994 h 5652994"/>
              <a:gd name="connsiteX5" fmla="*/ 0 w 9842543"/>
              <a:gd name="connsiteY5" fmla="*/ 4710809 h 5652994"/>
              <a:gd name="connsiteX6" fmla="*/ 0 w 9842543"/>
              <a:gd name="connsiteY6" fmla="*/ 942185 h 5652994"/>
              <a:gd name="connsiteX7" fmla="*/ 942185 w 9842543"/>
              <a:gd name="connsiteY7" fmla="*/ 0 h 5652994"/>
              <a:gd name="connsiteX8" fmla="*/ 7095184 w 9842543"/>
              <a:gd name="connsiteY8" fmla="*/ 12781 h 5652994"/>
              <a:gd name="connsiteX0" fmla="*/ 9823891 w 9862378"/>
              <a:gd name="connsiteY0" fmla="*/ 942185 h 5652994"/>
              <a:gd name="connsiteX1" fmla="*/ 9862378 w 9862378"/>
              <a:gd name="connsiteY1" fmla="*/ 1950653 h 5652994"/>
              <a:gd name="connsiteX2" fmla="*/ 9842543 w 9862378"/>
              <a:gd name="connsiteY2" fmla="*/ 2580407 h 5652994"/>
              <a:gd name="connsiteX3" fmla="*/ 9823891 w 9862378"/>
              <a:gd name="connsiteY3" fmla="*/ 4710809 h 5652994"/>
              <a:gd name="connsiteX4" fmla="*/ 8881706 w 9862378"/>
              <a:gd name="connsiteY4" fmla="*/ 5652994 h 5652994"/>
              <a:gd name="connsiteX5" fmla="*/ 942185 w 9862378"/>
              <a:gd name="connsiteY5" fmla="*/ 5652994 h 5652994"/>
              <a:gd name="connsiteX6" fmla="*/ 0 w 9862378"/>
              <a:gd name="connsiteY6" fmla="*/ 4710809 h 5652994"/>
              <a:gd name="connsiteX7" fmla="*/ 0 w 9862378"/>
              <a:gd name="connsiteY7" fmla="*/ 942185 h 5652994"/>
              <a:gd name="connsiteX8" fmla="*/ 942185 w 9862378"/>
              <a:gd name="connsiteY8" fmla="*/ 0 h 5652994"/>
              <a:gd name="connsiteX9" fmla="*/ 7095184 w 9862378"/>
              <a:gd name="connsiteY9" fmla="*/ 12781 h 5652994"/>
              <a:gd name="connsiteX0" fmla="*/ 9823891 w 9862378"/>
              <a:gd name="connsiteY0" fmla="*/ 942185 h 5652994"/>
              <a:gd name="connsiteX1" fmla="*/ 9862378 w 9862378"/>
              <a:gd name="connsiteY1" fmla="*/ 1950653 h 5652994"/>
              <a:gd name="connsiteX2" fmla="*/ 9842543 w 9862378"/>
              <a:gd name="connsiteY2" fmla="*/ 2580407 h 5652994"/>
              <a:gd name="connsiteX3" fmla="*/ 9823891 w 9862378"/>
              <a:gd name="connsiteY3" fmla="*/ 4710809 h 5652994"/>
              <a:gd name="connsiteX4" fmla="*/ 8881706 w 9862378"/>
              <a:gd name="connsiteY4" fmla="*/ 5652994 h 5652994"/>
              <a:gd name="connsiteX5" fmla="*/ 942185 w 9862378"/>
              <a:gd name="connsiteY5" fmla="*/ 5652994 h 5652994"/>
              <a:gd name="connsiteX6" fmla="*/ 0 w 9862378"/>
              <a:gd name="connsiteY6" fmla="*/ 4710809 h 5652994"/>
              <a:gd name="connsiteX7" fmla="*/ 0 w 9862378"/>
              <a:gd name="connsiteY7" fmla="*/ 942185 h 5652994"/>
              <a:gd name="connsiteX8" fmla="*/ 942185 w 9862378"/>
              <a:gd name="connsiteY8" fmla="*/ 0 h 5652994"/>
              <a:gd name="connsiteX9" fmla="*/ 7095184 w 9862378"/>
              <a:gd name="connsiteY9" fmla="*/ 12781 h 5652994"/>
              <a:gd name="connsiteX0" fmla="*/ 9823891 w 9862378"/>
              <a:gd name="connsiteY0" fmla="*/ 942185 h 5652994"/>
              <a:gd name="connsiteX1" fmla="*/ 9862378 w 9862378"/>
              <a:gd name="connsiteY1" fmla="*/ 1950653 h 5652994"/>
              <a:gd name="connsiteX2" fmla="*/ 9852545 w 9862378"/>
              <a:gd name="connsiteY2" fmla="*/ 2048976 h 5652994"/>
              <a:gd name="connsiteX3" fmla="*/ 9842543 w 9862378"/>
              <a:gd name="connsiteY3" fmla="*/ 2580407 h 5652994"/>
              <a:gd name="connsiteX4" fmla="*/ 9823891 w 9862378"/>
              <a:gd name="connsiteY4" fmla="*/ 4710809 h 5652994"/>
              <a:gd name="connsiteX5" fmla="*/ 8881706 w 9862378"/>
              <a:gd name="connsiteY5" fmla="*/ 5652994 h 5652994"/>
              <a:gd name="connsiteX6" fmla="*/ 942185 w 9862378"/>
              <a:gd name="connsiteY6" fmla="*/ 5652994 h 5652994"/>
              <a:gd name="connsiteX7" fmla="*/ 0 w 9862378"/>
              <a:gd name="connsiteY7" fmla="*/ 4710809 h 5652994"/>
              <a:gd name="connsiteX8" fmla="*/ 0 w 9862378"/>
              <a:gd name="connsiteY8" fmla="*/ 942185 h 5652994"/>
              <a:gd name="connsiteX9" fmla="*/ 942185 w 9862378"/>
              <a:gd name="connsiteY9" fmla="*/ 0 h 5652994"/>
              <a:gd name="connsiteX10" fmla="*/ 7095184 w 9862378"/>
              <a:gd name="connsiteY10" fmla="*/ 12781 h 5652994"/>
              <a:gd name="connsiteX0" fmla="*/ 9823891 w 9852545"/>
              <a:gd name="connsiteY0" fmla="*/ 942185 h 5652994"/>
              <a:gd name="connsiteX1" fmla="*/ 9852545 w 9852545"/>
              <a:gd name="connsiteY1" fmla="*/ 2048976 h 5652994"/>
              <a:gd name="connsiteX2" fmla="*/ 9842543 w 9852545"/>
              <a:gd name="connsiteY2" fmla="*/ 2580407 h 5652994"/>
              <a:gd name="connsiteX3" fmla="*/ 9823891 w 9852545"/>
              <a:gd name="connsiteY3" fmla="*/ 4710809 h 5652994"/>
              <a:gd name="connsiteX4" fmla="*/ 8881706 w 9852545"/>
              <a:gd name="connsiteY4" fmla="*/ 5652994 h 5652994"/>
              <a:gd name="connsiteX5" fmla="*/ 942185 w 9852545"/>
              <a:gd name="connsiteY5" fmla="*/ 5652994 h 5652994"/>
              <a:gd name="connsiteX6" fmla="*/ 0 w 9852545"/>
              <a:gd name="connsiteY6" fmla="*/ 4710809 h 5652994"/>
              <a:gd name="connsiteX7" fmla="*/ 0 w 9852545"/>
              <a:gd name="connsiteY7" fmla="*/ 942185 h 5652994"/>
              <a:gd name="connsiteX8" fmla="*/ 942185 w 9852545"/>
              <a:gd name="connsiteY8" fmla="*/ 0 h 5652994"/>
              <a:gd name="connsiteX9" fmla="*/ 7095184 w 9852545"/>
              <a:gd name="connsiteY9" fmla="*/ 12781 h 5652994"/>
              <a:gd name="connsiteX0" fmla="*/ 9823891 w 9852553"/>
              <a:gd name="connsiteY0" fmla="*/ 942185 h 5652994"/>
              <a:gd name="connsiteX1" fmla="*/ 9843888 w 9852553"/>
              <a:gd name="connsiteY1" fmla="*/ 1134576 h 5652994"/>
              <a:gd name="connsiteX2" fmla="*/ 9852545 w 9852553"/>
              <a:gd name="connsiteY2" fmla="*/ 2048976 h 5652994"/>
              <a:gd name="connsiteX3" fmla="*/ 9842543 w 9852553"/>
              <a:gd name="connsiteY3" fmla="*/ 2580407 h 5652994"/>
              <a:gd name="connsiteX4" fmla="*/ 9823891 w 9852553"/>
              <a:gd name="connsiteY4" fmla="*/ 4710809 h 5652994"/>
              <a:gd name="connsiteX5" fmla="*/ 8881706 w 9852553"/>
              <a:gd name="connsiteY5" fmla="*/ 5652994 h 5652994"/>
              <a:gd name="connsiteX6" fmla="*/ 942185 w 9852553"/>
              <a:gd name="connsiteY6" fmla="*/ 5652994 h 5652994"/>
              <a:gd name="connsiteX7" fmla="*/ 0 w 9852553"/>
              <a:gd name="connsiteY7" fmla="*/ 4710809 h 5652994"/>
              <a:gd name="connsiteX8" fmla="*/ 0 w 9852553"/>
              <a:gd name="connsiteY8" fmla="*/ 942185 h 5652994"/>
              <a:gd name="connsiteX9" fmla="*/ 942185 w 9852553"/>
              <a:gd name="connsiteY9" fmla="*/ 0 h 5652994"/>
              <a:gd name="connsiteX10" fmla="*/ 7095184 w 9852553"/>
              <a:gd name="connsiteY10" fmla="*/ 12781 h 5652994"/>
              <a:gd name="connsiteX0" fmla="*/ 9823891 w 9853836"/>
              <a:gd name="connsiteY0" fmla="*/ 942185 h 5652994"/>
              <a:gd name="connsiteX1" fmla="*/ 9843888 w 9853836"/>
              <a:gd name="connsiteY1" fmla="*/ 1134576 h 5652994"/>
              <a:gd name="connsiteX2" fmla="*/ 9852545 w 9853836"/>
              <a:gd name="connsiteY2" fmla="*/ 2048976 h 5652994"/>
              <a:gd name="connsiteX3" fmla="*/ 9842543 w 9853836"/>
              <a:gd name="connsiteY3" fmla="*/ 2580407 h 5652994"/>
              <a:gd name="connsiteX4" fmla="*/ 9823891 w 9853836"/>
              <a:gd name="connsiteY4" fmla="*/ 4710809 h 5652994"/>
              <a:gd name="connsiteX5" fmla="*/ 8881706 w 9853836"/>
              <a:gd name="connsiteY5" fmla="*/ 5652994 h 5652994"/>
              <a:gd name="connsiteX6" fmla="*/ 942185 w 9853836"/>
              <a:gd name="connsiteY6" fmla="*/ 5652994 h 5652994"/>
              <a:gd name="connsiteX7" fmla="*/ 0 w 9853836"/>
              <a:gd name="connsiteY7" fmla="*/ 4710809 h 5652994"/>
              <a:gd name="connsiteX8" fmla="*/ 0 w 9853836"/>
              <a:gd name="connsiteY8" fmla="*/ 942185 h 5652994"/>
              <a:gd name="connsiteX9" fmla="*/ 942185 w 9853836"/>
              <a:gd name="connsiteY9" fmla="*/ 0 h 5652994"/>
              <a:gd name="connsiteX10" fmla="*/ 7095184 w 9853836"/>
              <a:gd name="connsiteY10" fmla="*/ 12781 h 5652994"/>
              <a:gd name="connsiteX0" fmla="*/ 9823891 w 9863708"/>
              <a:gd name="connsiteY0" fmla="*/ 942185 h 5652994"/>
              <a:gd name="connsiteX1" fmla="*/ 9843888 w 9863708"/>
              <a:gd name="connsiteY1" fmla="*/ 1134576 h 5652994"/>
              <a:gd name="connsiteX2" fmla="*/ 9863552 w 9863708"/>
              <a:gd name="connsiteY2" fmla="*/ 1380383 h 5652994"/>
              <a:gd name="connsiteX3" fmla="*/ 9852545 w 9863708"/>
              <a:gd name="connsiteY3" fmla="*/ 2048976 h 5652994"/>
              <a:gd name="connsiteX4" fmla="*/ 9842543 w 9863708"/>
              <a:gd name="connsiteY4" fmla="*/ 2580407 h 5652994"/>
              <a:gd name="connsiteX5" fmla="*/ 9823891 w 9863708"/>
              <a:gd name="connsiteY5" fmla="*/ 4710809 h 5652994"/>
              <a:gd name="connsiteX6" fmla="*/ 8881706 w 9863708"/>
              <a:gd name="connsiteY6" fmla="*/ 5652994 h 5652994"/>
              <a:gd name="connsiteX7" fmla="*/ 942185 w 9863708"/>
              <a:gd name="connsiteY7" fmla="*/ 5652994 h 5652994"/>
              <a:gd name="connsiteX8" fmla="*/ 0 w 9863708"/>
              <a:gd name="connsiteY8" fmla="*/ 4710809 h 5652994"/>
              <a:gd name="connsiteX9" fmla="*/ 0 w 9863708"/>
              <a:gd name="connsiteY9" fmla="*/ 942185 h 5652994"/>
              <a:gd name="connsiteX10" fmla="*/ 942185 w 9863708"/>
              <a:gd name="connsiteY10" fmla="*/ 0 h 5652994"/>
              <a:gd name="connsiteX11" fmla="*/ 7095184 w 9863708"/>
              <a:gd name="connsiteY11" fmla="*/ 12781 h 5652994"/>
              <a:gd name="connsiteX0" fmla="*/ 9823891 w 9852553"/>
              <a:gd name="connsiteY0" fmla="*/ 942185 h 5652994"/>
              <a:gd name="connsiteX1" fmla="*/ 9843888 w 9852553"/>
              <a:gd name="connsiteY1" fmla="*/ 1134576 h 5652994"/>
              <a:gd name="connsiteX2" fmla="*/ 9852545 w 9852553"/>
              <a:gd name="connsiteY2" fmla="*/ 2048976 h 5652994"/>
              <a:gd name="connsiteX3" fmla="*/ 9842543 w 9852553"/>
              <a:gd name="connsiteY3" fmla="*/ 2580407 h 5652994"/>
              <a:gd name="connsiteX4" fmla="*/ 9823891 w 9852553"/>
              <a:gd name="connsiteY4" fmla="*/ 4710809 h 5652994"/>
              <a:gd name="connsiteX5" fmla="*/ 8881706 w 9852553"/>
              <a:gd name="connsiteY5" fmla="*/ 5652994 h 5652994"/>
              <a:gd name="connsiteX6" fmla="*/ 942185 w 9852553"/>
              <a:gd name="connsiteY6" fmla="*/ 5652994 h 5652994"/>
              <a:gd name="connsiteX7" fmla="*/ 0 w 9852553"/>
              <a:gd name="connsiteY7" fmla="*/ 4710809 h 5652994"/>
              <a:gd name="connsiteX8" fmla="*/ 0 w 9852553"/>
              <a:gd name="connsiteY8" fmla="*/ 942185 h 5652994"/>
              <a:gd name="connsiteX9" fmla="*/ 942185 w 9852553"/>
              <a:gd name="connsiteY9" fmla="*/ 0 h 5652994"/>
              <a:gd name="connsiteX10" fmla="*/ 7095184 w 9852553"/>
              <a:gd name="connsiteY10" fmla="*/ 12781 h 5652994"/>
              <a:gd name="connsiteX0" fmla="*/ 9823891 w 9852545"/>
              <a:gd name="connsiteY0" fmla="*/ 942185 h 5652994"/>
              <a:gd name="connsiteX1" fmla="*/ 9852545 w 9852545"/>
              <a:gd name="connsiteY1" fmla="*/ 2048976 h 5652994"/>
              <a:gd name="connsiteX2" fmla="*/ 9842543 w 9852545"/>
              <a:gd name="connsiteY2" fmla="*/ 2580407 h 5652994"/>
              <a:gd name="connsiteX3" fmla="*/ 9823891 w 9852545"/>
              <a:gd name="connsiteY3" fmla="*/ 4710809 h 5652994"/>
              <a:gd name="connsiteX4" fmla="*/ 8881706 w 9852545"/>
              <a:gd name="connsiteY4" fmla="*/ 5652994 h 5652994"/>
              <a:gd name="connsiteX5" fmla="*/ 942185 w 9852545"/>
              <a:gd name="connsiteY5" fmla="*/ 5652994 h 5652994"/>
              <a:gd name="connsiteX6" fmla="*/ 0 w 9852545"/>
              <a:gd name="connsiteY6" fmla="*/ 4710809 h 5652994"/>
              <a:gd name="connsiteX7" fmla="*/ 0 w 9852545"/>
              <a:gd name="connsiteY7" fmla="*/ 942185 h 5652994"/>
              <a:gd name="connsiteX8" fmla="*/ 942185 w 9852545"/>
              <a:gd name="connsiteY8" fmla="*/ 0 h 5652994"/>
              <a:gd name="connsiteX9" fmla="*/ 7095184 w 9852545"/>
              <a:gd name="connsiteY9" fmla="*/ 12781 h 5652994"/>
              <a:gd name="connsiteX0" fmla="*/ 9823891 w 9852553"/>
              <a:gd name="connsiteY0" fmla="*/ 942185 h 5652994"/>
              <a:gd name="connsiteX1" fmla="*/ 9843888 w 9852553"/>
              <a:gd name="connsiteY1" fmla="*/ 1350886 h 5652994"/>
              <a:gd name="connsiteX2" fmla="*/ 9852545 w 9852553"/>
              <a:gd name="connsiteY2" fmla="*/ 2048976 h 5652994"/>
              <a:gd name="connsiteX3" fmla="*/ 9842543 w 9852553"/>
              <a:gd name="connsiteY3" fmla="*/ 2580407 h 5652994"/>
              <a:gd name="connsiteX4" fmla="*/ 9823891 w 9852553"/>
              <a:gd name="connsiteY4" fmla="*/ 4710809 h 5652994"/>
              <a:gd name="connsiteX5" fmla="*/ 8881706 w 9852553"/>
              <a:gd name="connsiteY5" fmla="*/ 5652994 h 5652994"/>
              <a:gd name="connsiteX6" fmla="*/ 942185 w 9852553"/>
              <a:gd name="connsiteY6" fmla="*/ 5652994 h 5652994"/>
              <a:gd name="connsiteX7" fmla="*/ 0 w 9852553"/>
              <a:gd name="connsiteY7" fmla="*/ 4710809 h 5652994"/>
              <a:gd name="connsiteX8" fmla="*/ 0 w 9852553"/>
              <a:gd name="connsiteY8" fmla="*/ 942185 h 5652994"/>
              <a:gd name="connsiteX9" fmla="*/ 942185 w 9852553"/>
              <a:gd name="connsiteY9" fmla="*/ 0 h 5652994"/>
              <a:gd name="connsiteX10" fmla="*/ 7095184 w 9852553"/>
              <a:gd name="connsiteY10" fmla="*/ 12781 h 5652994"/>
              <a:gd name="connsiteX0" fmla="*/ 9823891 w 9852545"/>
              <a:gd name="connsiteY0" fmla="*/ 942185 h 5652994"/>
              <a:gd name="connsiteX1" fmla="*/ 9852545 w 9852545"/>
              <a:gd name="connsiteY1" fmla="*/ 2048976 h 5652994"/>
              <a:gd name="connsiteX2" fmla="*/ 9842543 w 9852545"/>
              <a:gd name="connsiteY2" fmla="*/ 2580407 h 5652994"/>
              <a:gd name="connsiteX3" fmla="*/ 9823891 w 9852545"/>
              <a:gd name="connsiteY3" fmla="*/ 4710809 h 5652994"/>
              <a:gd name="connsiteX4" fmla="*/ 8881706 w 9852545"/>
              <a:gd name="connsiteY4" fmla="*/ 5652994 h 5652994"/>
              <a:gd name="connsiteX5" fmla="*/ 942185 w 9852545"/>
              <a:gd name="connsiteY5" fmla="*/ 5652994 h 5652994"/>
              <a:gd name="connsiteX6" fmla="*/ 0 w 9852545"/>
              <a:gd name="connsiteY6" fmla="*/ 4710809 h 5652994"/>
              <a:gd name="connsiteX7" fmla="*/ 0 w 9852545"/>
              <a:gd name="connsiteY7" fmla="*/ 942185 h 5652994"/>
              <a:gd name="connsiteX8" fmla="*/ 942185 w 9852545"/>
              <a:gd name="connsiteY8" fmla="*/ 0 h 5652994"/>
              <a:gd name="connsiteX9" fmla="*/ 7095184 w 9852545"/>
              <a:gd name="connsiteY9" fmla="*/ 12781 h 5652994"/>
              <a:gd name="connsiteX0" fmla="*/ 9873052 w 9873850"/>
              <a:gd name="connsiteY0" fmla="*/ 1522288 h 5652994"/>
              <a:gd name="connsiteX1" fmla="*/ 9852545 w 9873850"/>
              <a:gd name="connsiteY1" fmla="*/ 2048976 h 5652994"/>
              <a:gd name="connsiteX2" fmla="*/ 9842543 w 9873850"/>
              <a:gd name="connsiteY2" fmla="*/ 2580407 h 5652994"/>
              <a:gd name="connsiteX3" fmla="*/ 9823891 w 9873850"/>
              <a:gd name="connsiteY3" fmla="*/ 4710809 h 5652994"/>
              <a:gd name="connsiteX4" fmla="*/ 8881706 w 9873850"/>
              <a:gd name="connsiteY4" fmla="*/ 5652994 h 5652994"/>
              <a:gd name="connsiteX5" fmla="*/ 942185 w 9873850"/>
              <a:gd name="connsiteY5" fmla="*/ 5652994 h 5652994"/>
              <a:gd name="connsiteX6" fmla="*/ 0 w 9873850"/>
              <a:gd name="connsiteY6" fmla="*/ 4710809 h 5652994"/>
              <a:gd name="connsiteX7" fmla="*/ 0 w 9873850"/>
              <a:gd name="connsiteY7" fmla="*/ 942185 h 5652994"/>
              <a:gd name="connsiteX8" fmla="*/ 942185 w 9873850"/>
              <a:gd name="connsiteY8" fmla="*/ 0 h 5652994"/>
              <a:gd name="connsiteX9" fmla="*/ 7095184 w 9873850"/>
              <a:gd name="connsiteY9" fmla="*/ 12781 h 5652994"/>
              <a:gd name="connsiteX0" fmla="*/ 9804226 w 9852545"/>
              <a:gd name="connsiteY0" fmla="*/ 1453462 h 5652994"/>
              <a:gd name="connsiteX1" fmla="*/ 9852545 w 9852545"/>
              <a:gd name="connsiteY1" fmla="*/ 2048976 h 5652994"/>
              <a:gd name="connsiteX2" fmla="*/ 9842543 w 9852545"/>
              <a:gd name="connsiteY2" fmla="*/ 2580407 h 5652994"/>
              <a:gd name="connsiteX3" fmla="*/ 9823891 w 9852545"/>
              <a:gd name="connsiteY3" fmla="*/ 4710809 h 5652994"/>
              <a:gd name="connsiteX4" fmla="*/ 8881706 w 9852545"/>
              <a:gd name="connsiteY4" fmla="*/ 5652994 h 5652994"/>
              <a:gd name="connsiteX5" fmla="*/ 942185 w 9852545"/>
              <a:gd name="connsiteY5" fmla="*/ 5652994 h 5652994"/>
              <a:gd name="connsiteX6" fmla="*/ 0 w 9852545"/>
              <a:gd name="connsiteY6" fmla="*/ 4710809 h 5652994"/>
              <a:gd name="connsiteX7" fmla="*/ 0 w 9852545"/>
              <a:gd name="connsiteY7" fmla="*/ 942185 h 5652994"/>
              <a:gd name="connsiteX8" fmla="*/ 942185 w 9852545"/>
              <a:gd name="connsiteY8" fmla="*/ 0 h 5652994"/>
              <a:gd name="connsiteX9" fmla="*/ 7095184 w 9852545"/>
              <a:gd name="connsiteY9" fmla="*/ 12781 h 5652994"/>
              <a:gd name="connsiteX0" fmla="*/ 9804226 w 9959616"/>
              <a:gd name="connsiteY0" fmla="*/ 1453462 h 5652994"/>
              <a:gd name="connsiteX1" fmla="*/ 9852545 w 9959616"/>
              <a:gd name="connsiteY1" fmla="*/ 2048976 h 5652994"/>
              <a:gd name="connsiteX2" fmla="*/ 9842543 w 9959616"/>
              <a:gd name="connsiteY2" fmla="*/ 2580407 h 5652994"/>
              <a:gd name="connsiteX3" fmla="*/ 9823891 w 9959616"/>
              <a:gd name="connsiteY3" fmla="*/ 4710809 h 5652994"/>
              <a:gd name="connsiteX4" fmla="*/ 8881706 w 9959616"/>
              <a:gd name="connsiteY4" fmla="*/ 5652994 h 5652994"/>
              <a:gd name="connsiteX5" fmla="*/ 942185 w 9959616"/>
              <a:gd name="connsiteY5" fmla="*/ 5652994 h 5652994"/>
              <a:gd name="connsiteX6" fmla="*/ 0 w 9959616"/>
              <a:gd name="connsiteY6" fmla="*/ 4710809 h 5652994"/>
              <a:gd name="connsiteX7" fmla="*/ 0 w 9959616"/>
              <a:gd name="connsiteY7" fmla="*/ 942185 h 5652994"/>
              <a:gd name="connsiteX8" fmla="*/ 942185 w 9959616"/>
              <a:gd name="connsiteY8" fmla="*/ 0 h 5652994"/>
              <a:gd name="connsiteX9" fmla="*/ 7095184 w 9959616"/>
              <a:gd name="connsiteY9" fmla="*/ 12781 h 5652994"/>
              <a:gd name="connsiteX0" fmla="*/ 9804226 w 9870352"/>
              <a:gd name="connsiteY0" fmla="*/ 1453462 h 5652994"/>
              <a:gd name="connsiteX1" fmla="*/ 9852545 w 9870352"/>
              <a:gd name="connsiteY1" fmla="*/ 2048976 h 5652994"/>
              <a:gd name="connsiteX2" fmla="*/ 9842543 w 9870352"/>
              <a:gd name="connsiteY2" fmla="*/ 2580407 h 5652994"/>
              <a:gd name="connsiteX3" fmla="*/ 9823891 w 9870352"/>
              <a:gd name="connsiteY3" fmla="*/ 4710809 h 5652994"/>
              <a:gd name="connsiteX4" fmla="*/ 8881706 w 9870352"/>
              <a:gd name="connsiteY4" fmla="*/ 5652994 h 5652994"/>
              <a:gd name="connsiteX5" fmla="*/ 942185 w 9870352"/>
              <a:gd name="connsiteY5" fmla="*/ 5652994 h 5652994"/>
              <a:gd name="connsiteX6" fmla="*/ 0 w 9870352"/>
              <a:gd name="connsiteY6" fmla="*/ 4710809 h 5652994"/>
              <a:gd name="connsiteX7" fmla="*/ 0 w 9870352"/>
              <a:gd name="connsiteY7" fmla="*/ 942185 h 5652994"/>
              <a:gd name="connsiteX8" fmla="*/ 942185 w 9870352"/>
              <a:gd name="connsiteY8" fmla="*/ 0 h 5652994"/>
              <a:gd name="connsiteX9" fmla="*/ 7095184 w 9870352"/>
              <a:gd name="connsiteY9" fmla="*/ 12781 h 5652994"/>
              <a:gd name="connsiteX0" fmla="*/ 9863220 w 9910691"/>
              <a:gd name="connsiteY0" fmla="*/ 1433798 h 5652994"/>
              <a:gd name="connsiteX1" fmla="*/ 9852545 w 9910691"/>
              <a:gd name="connsiteY1" fmla="*/ 2048976 h 5652994"/>
              <a:gd name="connsiteX2" fmla="*/ 9842543 w 9910691"/>
              <a:gd name="connsiteY2" fmla="*/ 2580407 h 5652994"/>
              <a:gd name="connsiteX3" fmla="*/ 9823891 w 9910691"/>
              <a:gd name="connsiteY3" fmla="*/ 4710809 h 5652994"/>
              <a:gd name="connsiteX4" fmla="*/ 8881706 w 9910691"/>
              <a:gd name="connsiteY4" fmla="*/ 5652994 h 5652994"/>
              <a:gd name="connsiteX5" fmla="*/ 942185 w 9910691"/>
              <a:gd name="connsiteY5" fmla="*/ 5652994 h 5652994"/>
              <a:gd name="connsiteX6" fmla="*/ 0 w 9910691"/>
              <a:gd name="connsiteY6" fmla="*/ 4710809 h 5652994"/>
              <a:gd name="connsiteX7" fmla="*/ 0 w 9910691"/>
              <a:gd name="connsiteY7" fmla="*/ 942185 h 5652994"/>
              <a:gd name="connsiteX8" fmla="*/ 942185 w 9910691"/>
              <a:gd name="connsiteY8" fmla="*/ 0 h 5652994"/>
              <a:gd name="connsiteX9" fmla="*/ 7095184 w 9910691"/>
              <a:gd name="connsiteY9" fmla="*/ 12781 h 5652994"/>
              <a:gd name="connsiteX0" fmla="*/ 9863220 w 9863220"/>
              <a:gd name="connsiteY0" fmla="*/ 1433798 h 5652994"/>
              <a:gd name="connsiteX1" fmla="*/ 9852545 w 9863220"/>
              <a:gd name="connsiteY1" fmla="*/ 204897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 name="connsiteX0" fmla="*/ 9863220 w 9863220"/>
              <a:gd name="connsiteY0" fmla="*/ 1709102 h 5652994"/>
              <a:gd name="connsiteX1" fmla="*/ 9852545 w 9863220"/>
              <a:gd name="connsiteY1" fmla="*/ 204897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 name="connsiteX0" fmla="*/ 9863220 w 9863220"/>
              <a:gd name="connsiteY0" fmla="*/ 2071052 h 5652994"/>
              <a:gd name="connsiteX1" fmla="*/ 9852545 w 9863220"/>
              <a:gd name="connsiteY1" fmla="*/ 204897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 name="connsiteX0" fmla="*/ 9863220 w 9863220"/>
              <a:gd name="connsiteY0" fmla="*/ 2071052 h 5652994"/>
              <a:gd name="connsiteX1" fmla="*/ 9852545 w 9863220"/>
              <a:gd name="connsiteY1" fmla="*/ 218232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 name="connsiteX0" fmla="*/ 9863220 w 9863220"/>
              <a:gd name="connsiteY0" fmla="*/ 2166302 h 5652994"/>
              <a:gd name="connsiteX1" fmla="*/ 9852545 w 9863220"/>
              <a:gd name="connsiteY1" fmla="*/ 2182326 h 5652994"/>
              <a:gd name="connsiteX2" fmla="*/ 9842543 w 9863220"/>
              <a:gd name="connsiteY2" fmla="*/ 2580407 h 5652994"/>
              <a:gd name="connsiteX3" fmla="*/ 9823891 w 9863220"/>
              <a:gd name="connsiteY3" fmla="*/ 4710809 h 5652994"/>
              <a:gd name="connsiteX4" fmla="*/ 8881706 w 9863220"/>
              <a:gd name="connsiteY4" fmla="*/ 5652994 h 5652994"/>
              <a:gd name="connsiteX5" fmla="*/ 942185 w 9863220"/>
              <a:gd name="connsiteY5" fmla="*/ 5652994 h 5652994"/>
              <a:gd name="connsiteX6" fmla="*/ 0 w 9863220"/>
              <a:gd name="connsiteY6" fmla="*/ 4710809 h 5652994"/>
              <a:gd name="connsiteX7" fmla="*/ 0 w 9863220"/>
              <a:gd name="connsiteY7" fmla="*/ 942185 h 5652994"/>
              <a:gd name="connsiteX8" fmla="*/ 942185 w 9863220"/>
              <a:gd name="connsiteY8" fmla="*/ 0 h 5652994"/>
              <a:gd name="connsiteX9" fmla="*/ 7095184 w 9863220"/>
              <a:gd name="connsiteY9" fmla="*/ 12781 h 56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3220" h="5652994">
                <a:moveTo>
                  <a:pt x="9863220" y="2166302"/>
                </a:moveTo>
                <a:cubicBezTo>
                  <a:pt x="9859358" y="2701682"/>
                  <a:pt x="9849436" y="1909289"/>
                  <a:pt x="9852545" y="2182326"/>
                </a:cubicBezTo>
                <a:lnTo>
                  <a:pt x="9842543" y="2580407"/>
                </a:lnTo>
                <a:lnTo>
                  <a:pt x="9823891" y="4710809"/>
                </a:lnTo>
                <a:cubicBezTo>
                  <a:pt x="9823891" y="5231163"/>
                  <a:pt x="9402060" y="5652994"/>
                  <a:pt x="8881706" y="5652994"/>
                </a:cubicBezTo>
                <a:lnTo>
                  <a:pt x="942185" y="5652994"/>
                </a:lnTo>
                <a:cubicBezTo>
                  <a:pt x="421831" y="5652994"/>
                  <a:pt x="0" y="5231163"/>
                  <a:pt x="0" y="4710809"/>
                </a:cubicBezTo>
                <a:lnTo>
                  <a:pt x="0" y="942185"/>
                </a:lnTo>
                <a:cubicBezTo>
                  <a:pt x="0" y="421831"/>
                  <a:pt x="421831" y="0"/>
                  <a:pt x="942185" y="0"/>
                </a:cubicBezTo>
                <a:lnTo>
                  <a:pt x="7095184" y="12781"/>
                </a:lnTo>
              </a:path>
            </a:pathLst>
          </a:custGeom>
          <a:ln w="38100">
            <a:solidFill>
              <a:srgbClr val="00336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16" name="Freeform 5">
            <a:extLst>
              <a:ext uri="{FF2B5EF4-FFF2-40B4-BE49-F238E27FC236}">
                <a16:creationId xmlns:a16="http://schemas.microsoft.com/office/drawing/2014/main" xmlns="" id="{D4A155B6-AA2C-41C2-9141-95B6DD415DE0}"/>
              </a:ext>
            </a:extLst>
          </p:cNvPr>
          <p:cNvSpPr>
            <a:spLocks noEditPoints="1"/>
          </p:cNvSpPr>
          <p:nvPr/>
        </p:nvSpPr>
        <p:spPr bwMode="auto">
          <a:xfrm>
            <a:off x="8157566" y="-315860"/>
            <a:ext cx="4050454" cy="4064691"/>
          </a:xfrm>
          <a:custGeom>
            <a:avLst/>
            <a:gdLst>
              <a:gd name="T0" fmla="*/ 1404 w 1558"/>
              <a:gd name="T1" fmla="*/ 1563 h 1563"/>
              <a:gd name="T2" fmla="*/ 1293 w 1558"/>
              <a:gd name="T3" fmla="*/ 1519 h 1563"/>
              <a:gd name="T4" fmla="*/ 857 w 1558"/>
              <a:gd name="T5" fmla="*/ 1081 h 1563"/>
              <a:gd name="T6" fmla="*/ 843 w 1558"/>
              <a:gd name="T7" fmla="*/ 1090 h 1563"/>
              <a:gd name="T8" fmla="*/ 579 w 1558"/>
              <a:gd name="T9" fmla="*/ 1162 h 1563"/>
              <a:gd name="T10" fmla="*/ 167 w 1558"/>
              <a:gd name="T11" fmla="*/ 994 h 1563"/>
              <a:gd name="T12" fmla="*/ 0 w 1558"/>
              <a:gd name="T13" fmla="*/ 581 h 1563"/>
              <a:gd name="T14" fmla="*/ 167 w 1558"/>
              <a:gd name="T15" fmla="*/ 168 h 1563"/>
              <a:gd name="T16" fmla="*/ 579 w 1558"/>
              <a:gd name="T17" fmla="*/ 0 h 1563"/>
              <a:gd name="T18" fmla="*/ 991 w 1558"/>
              <a:gd name="T19" fmla="*/ 168 h 1563"/>
              <a:gd name="T20" fmla="*/ 1159 w 1558"/>
              <a:gd name="T21" fmla="*/ 581 h 1563"/>
              <a:gd name="T22" fmla="*/ 1087 w 1558"/>
              <a:gd name="T23" fmla="*/ 845 h 1563"/>
              <a:gd name="T24" fmla="*/ 1078 w 1558"/>
              <a:gd name="T25" fmla="*/ 859 h 1563"/>
              <a:gd name="T26" fmla="*/ 1514 w 1558"/>
              <a:gd name="T27" fmla="*/ 1296 h 1563"/>
              <a:gd name="T28" fmla="*/ 1558 w 1558"/>
              <a:gd name="T29" fmla="*/ 1407 h 1563"/>
              <a:gd name="T30" fmla="*/ 1404 w 1558"/>
              <a:gd name="T31" fmla="*/ 1563 h 1563"/>
              <a:gd name="T32" fmla="*/ 913 w 1558"/>
              <a:gd name="T33" fmla="*/ 1069 h 1563"/>
              <a:gd name="T34" fmla="*/ 1327 w 1558"/>
              <a:gd name="T35" fmla="*/ 1484 h 1563"/>
              <a:gd name="T36" fmla="*/ 1404 w 1558"/>
              <a:gd name="T37" fmla="*/ 1515 h 1563"/>
              <a:gd name="T38" fmla="*/ 1511 w 1558"/>
              <a:gd name="T39" fmla="*/ 1407 h 1563"/>
              <a:gd name="T40" fmla="*/ 1480 w 1558"/>
              <a:gd name="T41" fmla="*/ 1331 h 1563"/>
              <a:gd name="T42" fmla="*/ 1066 w 1558"/>
              <a:gd name="T43" fmla="*/ 916 h 1563"/>
              <a:gd name="T44" fmla="*/ 913 w 1558"/>
              <a:gd name="T45" fmla="*/ 1069 h 1563"/>
              <a:gd name="T46" fmla="*/ 579 w 1558"/>
              <a:gd name="T47" fmla="*/ 60 h 1563"/>
              <a:gd name="T48" fmla="*/ 60 w 1558"/>
              <a:gd name="T49" fmla="*/ 581 h 1563"/>
              <a:gd name="T50" fmla="*/ 579 w 1558"/>
              <a:gd name="T51" fmla="*/ 1102 h 1563"/>
              <a:gd name="T52" fmla="*/ 1099 w 1558"/>
              <a:gd name="T53" fmla="*/ 581 h 1563"/>
              <a:gd name="T54" fmla="*/ 579 w 1558"/>
              <a:gd name="T55" fmla="*/ 6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8" h="1563">
                <a:moveTo>
                  <a:pt x="1404" y="1563"/>
                </a:moveTo>
                <a:cubicBezTo>
                  <a:pt x="1360" y="1563"/>
                  <a:pt x="1315" y="1541"/>
                  <a:pt x="1293" y="1519"/>
                </a:cubicBezTo>
                <a:cubicBezTo>
                  <a:pt x="857" y="1081"/>
                  <a:pt x="857" y="1081"/>
                  <a:pt x="857" y="1081"/>
                </a:cubicBezTo>
                <a:cubicBezTo>
                  <a:pt x="843" y="1090"/>
                  <a:pt x="843" y="1090"/>
                  <a:pt x="843" y="1090"/>
                </a:cubicBezTo>
                <a:cubicBezTo>
                  <a:pt x="774" y="1137"/>
                  <a:pt x="680" y="1162"/>
                  <a:pt x="579" y="1162"/>
                </a:cubicBezTo>
                <a:cubicBezTo>
                  <a:pt x="422" y="1162"/>
                  <a:pt x="275" y="1102"/>
                  <a:pt x="167" y="994"/>
                </a:cubicBezTo>
                <a:cubicBezTo>
                  <a:pt x="60" y="886"/>
                  <a:pt x="0" y="739"/>
                  <a:pt x="0" y="581"/>
                </a:cubicBezTo>
                <a:cubicBezTo>
                  <a:pt x="0" y="423"/>
                  <a:pt x="60" y="276"/>
                  <a:pt x="167" y="168"/>
                </a:cubicBezTo>
                <a:cubicBezTo>
                  <a:pt x="275" y="59"/>
                  <a:pt x="422" y="0"/>
                  <a:pt x="579" y="0"/>
                </a:cubicBezTo>
                <a:cubicBezTo>
                  <a:pt x="737" y="0"/>
                  <a:pt x="883" y="59"/>
                  <a:pt x="991" y="168"/>
                </a:cubicBezTo>
                <a:cubicBezTo>
                  <a:pt x="1099" y="276"/>
                  <a:pt x="1159" y="423"/>
                  <a:pt x="1159" y="581"/>
                </a:cubicBezTo>
                <a:cubicBezTo>
                  <a:pt x="1159" y="682"/>
                  <a:pt x="1133" y="776"/>
                  <a:pt x="1087" y="845"/>
                </a:cubicBezTo>
                <a:cubicBezTo>
                  <a:pt x="1078" y="859"/>
                  <a:pt x="1078" y="859"/>
                  <a:pt x="1078" y="859"/>
                </a:cubicBezTo>
                <a:cubicBezTo>
                  <a:pt x="1514" y="1296"/>
                  <a:pt x="1514" y="1296"/>
                  <a:pt x="1514" y="1296"/>
                </a:cubicBezTo>
                <a:cubicBezTo>
                  <a:pt x="1536" y="1318"/>
                  <a:pt x="1558" y="1364"/>
                  <a:pt x="1558" y="1407"/>
                </a:cubicBezTo>
                <a:cubicBezTo>
                  <a:pt x="1558" y="1496"/>
                  <a:pt x="1492" y="1563"/>
                  <a:pt x="1404" y="1563"/>
                </a:cubicBezTo>
                <a:close/>
                <a:moveTo>
                  <a:pt x="913" y="1069"/>
                </a:moveTo>
                <a:cubicBezTo>
                  <a:pt x="1327" y="1484"/>
                  <a:pt x="1327" y="1484"/>
                  <a:pt x="1327" y="1484"/>
                </a:cubicBezTo>
                <a:cubicBezTo>
                  <a:pt x="1342" y="1500"/>
                  <a:pt x="1372" y="1515"/>
                  <a:pt x="1404" y="1515"/>
                </a:cubicBezTo>
                <a:cubicBezTo>
                  <a:pt x="1465" y="1515"/>
                  <a:pt x="1511" y="1469"/>
                  <a:pt x="1511" y="1407"/>
                </a:cubicBezTo>
                <a:cubicBezTo>
                  <a:pt x="1511" y="1376"/>
                  <a:pt x="1496" y="1346"/>
                  <a:pt x="1480" y="1331"/>
                </a:cubicBezTo>
                <a:cubicBezTo>
                  <a:pt x="1066" y="916"/>
                  <a:pt x="1066" y="916"/>
                  <a:pt x="1066" y="916"/>
                </a:cubicBezTo>
                <a:lnTo>
                  <a:pt x="913" y="1069"/>
                </a:lnTo>
                <a:close/>
                <a:moveTo>
                  <a:pt x="579" y="60"/>
                </a:moveTo>
                <a:cubicBezTo>
                  <a:pt x="293" y="60"/>
                  <a:pt x="60" y="294"/>
                  <a:pt x="60" y="581"/>
                </a:cubicBezTo>
                <a:cubicBezTo>
                  <a:pt x="60" y="868"/>
                  <a:pt x="293" y="1102"/>
                  <a:pt x="579" y="1102"/>
                </a:cubicBezTo>
                <a:cubicBezTo>
                  <a:pt x="866" y="1102"/>
                  <a:pt x="1099" y="868"/>
                  <a:pt x="1099" y="581"/>
                </a:cubicBezTo>
                <a:cubicBezTo>
                  <a:pt x="1099" y="294"/>
                  <a:pt x="866" y="60"/>
                  <a:pt x="579" y="60"/>
                </a:cubicBezTo>
                <a:close/>
              </a:path>
            </a:pathLst>
          </a:custGeom>
          <a:solidFill>
            <a:schemeClr val="accent1"/>
          </a:soli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109710" tIns="54855" rIns="109710" bIns="54855" numCol="1" anchor="t" anchorCtr="0" compatLnSpc="1">
            <a:prstTxWarp prst="textNoShape">
              <a:avLst/>
            </a:prstTxWarp>
          </a:bodyPr>
          <a:lstStyle/>
          <a:p>
            <a:endParaRPr lang="id-ID" sz="900" dirty="0">
              <a:solidFill>
                <a:schemeClr val="lt1"/>
              </a:solidFill>
              <a:latin typeface="微软雅黑" panose="020B0503020204020204" pitchFamily="34" charset="-122"/>
            </a:endParaRPr>
          </a:p>
        </p:txBody>
      </p:sp>
      <p:sp>
        <p:nvSpPr>
          <p:cNvPr id="17" name="矩形 16">
            <a:extLst>
              <a:ext uri="{FF2B5EF4-FFF2-40B4-BE49-F238E27FC236}">
                <a16:creationId xmlns:a16="http://schemas.microsoft.com/office/drawing/2014/main" xmlns="" id="{BD8B9822-6659-4395-9E70-396C59D15FC6}"/>
              </a:ext>
            </a:extLst>
          </p:cNvPr>
          <p:cNvSpPr/>
          <p:nvPr/>
        </p:nvSpPr>
        <p:spPr>
          <a:xfrm>
            <a:off x="8798964" y="623076"/>
            <a:ext cx="1752482" cy="1200329"/>
          </a:xfrm>
          <a:prstGeom prst="rect">
            <a:avLst/>
          </a:prstGeom>
        </p:spPr>
        <p:txBody>
          <a:bodyPr wrap="square">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模糊综合评价</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xmlns="" id="{6D50B376-3B4B-4647-86A1-3FABE66A6BBD}"/>
                  </a:ext>
                </a:extLst>
              </p:cNvPr>
              <p:cNvSpPr txBox="1"/>
              <p:nvPr/>
            </p:nvSpPr>
            <p:spPr>
              <a:xfrm>
                <a:off x="1221812" y="957445"/>
                <a:ext cx="9132221" cy="6001643"/>
              </a:xfrm>
              <a:prstGeom prst="rect">
                <a:avLst/>
              </a:prstGeom>
              <a:noFill/>
            </p:spPr>
            <p:txBody>
              <a:bodyPr wrap="square" rtlCol="0">
                <a:spAutoFit/>
              </a:bodyPr>
              <a:lstStyle/>
              <a:p>
                <a:pPr algn="l"/>
                <a:endParaRPr lang="en-US" altLang="zh-CN" b="0" i="0" dirty="0">
                  <a:effectLst/>
                  <a:latin typeface="-apple-system"/>
                </a:endParaRPr>
              </a:p>
              <a:p>
                <a:pPr algn="l"/>
                <a:r>
                  <a:rPr lang="en-US" altLang="zh-CN" b="1" i="0" dirty="0">
                    <a:solidFill>
                      <a:srgbClr val="003366"/>
                    </a:solidFill>
                    <a:effectLst/>
                    <a:latin typeface="-apple-system"/>
                  </a:rPr>
                  <a:t>1.</a:t>
                </a:r>
                <a:r>
                  <a:rPr lang="zh-CN" altLang="en-US" b="1" i="0" dirty="0">
                    <a:solidFill>
                      <a:srgbClr val="003366"/>
                    </a:solidFill>
                    <a:effectLst/>
                    <a:latin typeface="-apple-system"/>
                  </a:rPr>
                  <a:t>确定综合评价的因素集</a:t>
                </a:r>
                <a:endParaRPr lang="en-US" altLang="zh-CN" b="1" i="0" dirty="0">
                  <a:solidFill>
                    <a:srgbClr val="003366"/>
                  </a:solidFill>
                  <a:effectLst/>
                  <a:latin typeface="-apple-system"/>
                </a:endParaRPr>
              </a:p>
              <a:p>
                <a:pPr algn="l"/>
                <a:r>
                  <a:rPr lang="zh-CN" altLang="en-US" b="0" i="0" dirty="0">
                    <a:effectLst/>
                    <a:latin typeface="-apple-system"/>
                  </a:rPr>
                  <a:t>因素集是以影响评价对象的各种因素为元素所组成的一个普通集合，</a:t>
                </a:r>
                <a:endParaRPr lang="en-US" altLang="zh-CN" b="0" i="0" dirty="0">
                  <a:effectLst/>
                  <a:latin typeface="-apple-system"/>
                </a:endParaRPr>
              </a:p>
              <a:p>
                <a:r>
                  <a:rPr lang="zh-CN" altLang="en-US" b="0" i="0" dirty="0">
                    <a:effectLst/>
                    <a:latin typeface="-apple-system"/>
                  </a:rPr>
                  <a:t>通常用</a:t>
                </a:r>
                <a:r>
                  <a:rPr lang="en-US" altLang="zh-CN" b="0" i="0" dirty="0">
                    <a:effectLst/>
                    <a:latin typeface="-apple-system"/>
                  </a:rPr>
                  <a:t>U</a:t>
                </a:r>
                <a:r>
                  <a:rPr lang="zh-CN" altLang="en-US" b="0" i="0" dirty="0">
                    <a:effectLst/>
                    <a:latin typeface="-apple-system"/>
                  </a:rPr>
                  <a:t>表示，</a:t>
                </a:r>
                <a14:m>
                  <m:oMath xmlns:m="http://schemas.openxmlformats.org/officeDocument/2006/math">
                    <m:r>
                      <m:rPr>
                        <m:sty m:val="p"/>
                      </m:rPr>
                      <a:rPr lang="en-US" altLang="zh-CN" b="0" i="0" smtClean="0">
                        <a:effectLst/>
                        <a:latin typeface="Cambria Math" panose="02040503050406030204" pitchFamily="18" charset="0"/>
                      </a:rPr>
                      <m:t>U</m:t>
                    </m:r>
                    <m:r>
                      <a:rPr lang="en-US" altLang="zh-CN" b="0" i="0" smtClean="0">
                        <a:effectLst/>
                        <a:latin typeface="Cambria Math" panose="02040503050406030204" pitchFamily="18" charset="0"/>
                      </a:rPr>
                      <m:t>=</m:t>
                    </m:r>
                    <m:sSub>
                      <m:sSubPr>
                        <m:ctrlPr>
                          <a:rPr lang="en-US" altLang="zh-CN" b="0" i="1" smtClean="0">
                            <a:effectLst/>
                            <a:latin typeface="Cambria Math"/>
                          </a:rPr>
                        </m:ctrlPr>
                      </m:sSubPr>
                      <m:e>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𝑢</m:t>
                        </m:r>
                      </m:e>
                      <m:sub>
                        <m:r>
                          <a:rPr lang="en-US" altLang="zh-CN" b="0" i="1" smtClean="0">
                            <a:effectLst/>
                            <a:latin typeface="Cambria Math" panose="02040503050406030204" pitchFamily="18" charset="0"/>
                          </a:rPr>
                          <m:t>1</m:t>
                        </m:r>
                      </m:sub>
                    </m:sSub>
                    <m:r>
                      <a:rPr lang="en-US" altLang="zh-CN" b="0" i="1" smtClean="0">
                        <a:effectLst/>
                        <a:latin typeface="Cambria Math" panose="02040503050406030204" pitchFamily="18" charset="0"/>
                      </a:rPr>
                      <m:t>,</m:t>
                    </m:r>
                  </m:oMath>
                </a14:m>
                <a:r>
                  <a:rPr lang="zh-CN" altLang="en-US" b="0" i="0" dirty="0">
                    <a:effectLst/>
                    <a:latin typeface="-apple-system"/>
                  </a:rPr>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b="0" i="0" dirty="0">
                    <a:effectLst/>
                    <a:latin typeface="-apple-system"/>
                  </a:rPr>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a14:m>
                <a:r>
                  <a:rPr lang="zh-CN" altLang="en-US" b="0" i="0" dirty="0">
                    <a:effectLst/>
                    <a:latin typeface="-apple-system"/>
                  </a:rPr>
                  <a:t> ，其中元素 </a:t>
                </a:r>
                <a14:m>
                  <m:oMath xmlns:m="http://schemas.openxmlformats.org/officeDocument/2006/math">
                    <m:sSub>
                      <m:sSubPr>
                        <m:ctrlPr>
                          <a:rPr lang="en-US" altLang="zh-CN" b="0" i="1" smtClean="0">
                            <a:effectLst/>
                            <a:latin typeface="Cambria Math"/>
                          </a:rPr>
                        </m:ctrlPr>
                      </m:sSubPr>
                      <m:e>
                        <m:r>
                          <a:rPr lang="en-US" altLang="zh-CN" b="0" i="1" smtClean="0">
                            <a:effectLst/>
                            <a:latin typeface="Cambria Math" panose="02040503050406030204" pitchFamily="18" charset="0"/>
                          </a:rPr>
                          <m:t>𝑢</m:t>
                        </m:r>
                      </m:e>
                      <m:sub>
                        <m:r>
                          <a:rPr lang="en-US" altLang="zh-CN" b="0" i="1" smtClean="0">
                            <a:effectLst/>
                            <a:latin typeface="Cambria Math" panose="02040503050406030204" pitchFamily="18" charset="0"/>
                          </a:rPr>
                          <m:t>𝑖</m:t>
                        </m:r>
                      </m:sub>
                    </m:sSub>
                  </m:oMath>
                </a14:m>
                <a:r>
                  <a:rPr lang="zh-CN" altLang="en-US" b="0" i="0" dirty="0">
                    <a:effectLst/>
                    <a:latin typeface="-apple-system"/>
                  </a:rPr>
                  <a:t>代表影响评价对象的</a:t>
                </a:r>
                <a:endParaRPr lang="en-US" altLang="zh-CN" dirty="0">
                  <a:latin typeface="-apple-system"/>
                </a:endParaRPr>
              </a:p>
              <a:p>
                <a:r>
                  <a:rPr lang="zh-CN" altLang="en-US" b="0" i="0" dirty="0">
                    <a:effectLst/>
                    <a:latin typeface="-apple-system"/>
                  </a:rPr>
                  <a:t>第</a:t>
                </a:r>
                <a:r>
                  <a:rPr lang="en-US" altLang="zh-CN" b="0" i="0" dirty="0" err="1">
                    <a:effectLst/>
                    <a:latin typeface="-apple-system"/>
                  </a:rPr>
                  <a:t>i</a:t>
                </a:r>
                <a:r>
                  <a:rPr lang="zh-CN" altLang="en-US" b="0" i="0" dirty="0">
                    <a:effectLst/>
                    <a:latin typeface="-apple-system"/>
                  </a:rPr>
                  <a:t>个因素。这些因素，通常都具有不同程度的模糊性。这里设挂号排</a:t>
                </a:r>
                <a:endParaRPr lang="en-US" altLang="zh-CN" b="0" i="0" dirty="0">
                  <a:effectLst/>
                  <a:latin typeface="-apple-system"/>
                </a:endParaRPr>
              </a:p>
              <a:p>
                <a:r>
                  <a:rPr lang="zh-CN" altLang="en-US" b="0" i="0" dirty="0">
                    <a:effectLst/>
                    <a:latin typeface="-apple-system"/>
                  </a:rPr>
                  <a:t>队速度、医院床位余量、路途耗费时间及医院技术水平</a:t>
                </a:r>
                <a:r>
                  <a:rPr lang="zh-CN" altLang="en-US" dirty="0">
                    <a:latin typeface="-apple-system"/>
                  </a:rPr>
                  <a:t>分别为</a:t>
                </a:r>
                <a14:m>
                  <m:oMath xmlns:m="http://schemas.openxmlformats.org/officeDocument/2006/math">
                    <m:sSub>
                      <m:sSubPr>
                        <m:ctrlPr>
                          <a:rPr lang="en-US" altLang="zh-CN" b="0" i="1" smtClean="0">
                            <a:effectLst/>
                            <a:latin typeface="Cambria Math"/>
                          </a:rPr>
                        </m:ctrlPr>
                      </m:sSubPr>
                      <m:e>
                        <m:r>
                          <a:rPr lang="en-US" altLang="zh-CN" b="0" i="1" smtClean="0">
                            <a:effectLst/>
                            <a:latin typeface="Cambria Math" panose="02040503050406030204" pitchFamily="18" charset="0"/>
                          </a:rPr>
                          <m:t>𝑢</m:t>
                        </m:r>
                      </m:e>
                      <m:sub>
                        <m:r>
                          <a:rPr lang="en-US" altLang="zh-CN" b="0" i="1" smtClean="0">
                            <a:effectLst/>
                            <a:latin typeface="Cambria Math" panose="02040503050406030204" pitchFamily="18" charset="0"/>
                          </a:rPr>
                          <m:t>1</m:t>
                        </m:r>
                      </m:sub>
                    </m:sSub>
                    <m:r>
                      <a:rPr lang="en-US" altLang="zh-CN" b="0" i="1" smtClean="0">
                        <a:effectLst/>
                        <a:latin typeface="Cambria Math" panose="02040503050406030204" pitchFamily="18" charset="0"/>
                      </a:rPr>
                      <m:t>,</m:t>
                    </m:r>
                  </m:oMath>
                </a14:m>
                <a:r>
                  <a:rPr lang="zh-CN" altLang="en-US" b="0" i="0" dirty="0">
                    <a:effectLst/>
                    <a:latin typeface="-apple-system"/>
                  </a:rPr>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4</m:t>
                        </m:r>
                      </m:sub>
                    </m:sSub>
                  </m:oMath>
                </a14:m>
                <a:endParaRPr lang="en-US" altLang="zh-CN" b="0" i="0" dirty="0">
                  <a:effectLst/>
                  <a:latin typeface="-apple-system"/>
                </a:endParaRPr>
              </a:p>
              <a:p>
                <a:r>
                  <a:rPr lang="en-US" altLang="zh-CN" b="1" dirty="0">
                    <a:solidFill>
                      <a:srgbClr val="003366"/>
                    </a:solidFill>
                    <a:latin typeface="-apple-system"/>
                  </a:rPr>
                  <a:t>2.</a:t>
                </a:r>
                <a:r>
                  <a:rPr lang="zh-CN" altLang="en-US" b="1" dirty="0">
                    <a:solidFill>
                      <a:srgbClr val="003366"/>
                    </a:solidFill>
                    <a:latin typeface="-apple-system"/>
                  </a:rPr>
                  <a:t>建立评价集</a:t>
                </a:r>
              </a:p>
              <a:p>
                <a:r>
                  <a:rPr lang="zh-CN" altLang="en-US" b="0" i="0" dirty="0">
                    <a:solidFill>
                      <a:srgbClr val="121212"/>
                    </a:solidFill>
                    <a:effectLst/>
                    <a:latin typeface="-apple-system"/>
                  </a:rPr>
                  <a:t>评价集是评价者对评价对象可能做出的各种结果所组成的集合，通常用</a:t>
                </a:r>
                <a:r>
                  <a:rPr lang="en-US" altLang="zh-CN" b="0" i="0" dirty="0">
                    <a:solidFill>
                      <a:srgbClr val="121212"/>
                    </a:solidFill>
                    <a:effectLst/>
                    <a:latin typeface="-apple-system"/>
                  </a:rPr>
                  <a:t>V</a:t>
                </a:r>
                <a:r>
                  <a:rPr lang="zh-CN" altLang="en-US" b="0" i="0" dirty="0">
                    <a:solidFill>
                      <a:srgbClr val="121212"/>
                    </a:solidFill>
                    <a:effectLst/>
                    <a:latin typeface="-apple-system"/>
                  </a:rPr>
                  <a:t>表示，</a:t>
                </a:r>
                <a:r>
                  <a:rPr lang="en-US" altLang="zh-CN" b="0" dirty="0">
                    <a:effectLst/>
                  </a:rPr>
                  <a:t> </a:t>
                </a:r>
                <a14:m>
                  <m:oMath xmlns:m="http://schemas.openxmlformats.org/officeDocument/2006/math">
                    <m:r>
                      <m:rPr>
                        <m:sty m:val="p"/>
                      </m:rPr>
                      <a:rPr lang="en-US" altLang="zh-CN">
                        <a:latin typeface="Cambria Math" panose="02040503050406030204" pitchFamily="18" charset="0"/>
                      </a:rPr>
                      <m:t>V</m:t>
                    </m:r>
                    <m:r>
                      <a:rPr lang="en-US" altLang="zh-CN" b="0" i="0" smtClean="0">
                        <a:effectLst/>
                        <a:latin typeface="Cambria Math" panose="02040503050406030204" pitchFamily="18" charset="0"/>
                      </a:rPr>
                      <m:t>=</m:t>
                    </m:r>
                    <m:sSub>
                      <m:sSubPr>
                        <m:ctrlPr>
                          <a:rPr lang="en-US" altLang="zh-CN" b="0" i="1" smtClean="0">
                            <a:effectLst/>
                            <a:latin typeface="Cambria Math"/>
                          </a:rPr>
                        </m:ctrlPr>
                      </m:sSubPr>
                      <m:e>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𝑣</m:t>
                        </m:r>
                      </m:e>
                      <m:sub>
                        <m:r>
                          <a:rPr lang="en-US" altLang="zh-CN" b="0" i="1" smtClean="0">
                            <a:effectLst/>
                            <a:latin typeface="Cambria Math" panose="02040503050406030204" pitchFamily="18" charset="0"/>
                          </a:rPr>
                          <m:t>1</m:t>
                        </m:r>
                      </m:sub>
                    </m:sSub>
                    <m:r>
                      <a:rPr lang="en-US" altLang="zh-CN" b="0" i="1" smtClean="0">
                        <a:effectLst/>
                        <a:latin typeface="Cambria Math" panose="02040503050406030204" pitchFamily="18" charset="0"/>
                      </a:rPr>
                      <m:t>,</m:t>
                    </m:r>
                  </m:oMath>
                </a14:m>
                <a:r>
                  <a:rPr lang="zh-CN" altLang="en-US" b="0" i="0" dirty="0">
                    <a:effectLst/>
                    <a:latin typeface="-apple-system"/>
                  </a:rPr>
                  <a:t> </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b="0" i="0" dirty="0">
                    <a:effectLst/>
                    <a:latin typeface="-apple-system"/>
                  </a:rPr>
                  <a:t> </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a14:m>
                <a:r>
                  <a:rPr lang="zh-CN" altLang="en-US" dirty="0"/>
                  <a:t>此处</a:t>
                </a:r>
                <a14:m>
                  <m:oMath xmlns:m="http://schemas.openxmlformats.org/officeDocument/2006/math">
                    <m:r>
                      <a:rPr lang="zh-CN" altLang="en-US" i="1" dirty="0" smtClean="0">
                        <a:latin typeface="Cambria Math" panose="02040503050406030204" pitchFamily="18" charset="0"/>
                      </a:rPr>
                      <m:t>项目</m:t>
                    </m:r>
                    <m:r>
                      <a:rPr lang="zh-CN" altLang="en-US" i="1" dirty="0">
                        <a:latin typeface="Cambria Math" panose="02040503050406030204" pitchFamily="18" charset="0"/>
                      </a:rPr>
                      <m:t>取</m:t>
                    </m:r>
                    <m:sSub>
                      <m:sSubPr>
                        <m:ctrlPr>
                          <a:rPr lang="en-US" altLang="zh-CN" i="1">
                            <a:latin typeface="Cambria Math"/>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en-US" dirty="0">
                    <a:latin typeface="-apple-system"/>
                  </a:rPr>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𝑣</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3</m:t>
                        </m:r>
                      </m:sub>
                    </m:sSub>
                    <m:r>
                      <a:rPr lang="en-US" altLang="zh-CN" i="1">
                        <a:latin typeface="Cambria Math" panose="02040503050406030204" pitchFamily="18" charset="0"/>
                      </a:rPr>
                      <m:t> </m:t>
                    </m:r>
                    <m:sSub>
                      <m:sSubPr>
                        <m:ctrlPr>
                          <a:rPr lang="en-US" altLang="zh-CN" i="1">
                            <a:latin typeface="Cambria Math"/>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𝑣</m:t>
                        </m:r>
                      </m:e>
                      <m:sub>
                        <m:r>
                          <a:rPr lang="en-US" altLang="zh-CN" b="0" i="1" smtClean="0">
                            <a:latin typeface="Cambria Math" panose="02040503050406030204" pitchFamily="18" charset="0"/>
                          </a:rPr>
                          <m:t>4</m:t>
                        </m:r>
                      </m:sub>
                    </m:sSub>
                  </m:oMath>
                </a14:m>
                <a:r>
                  <a:rPr lang="zh-CN" altLang="en-US" dirty="0"/>
                  <a:t>分别表示很好、较好、一般、不好</a:t>
                </a:r>
                <a:endParaRPr lang="en-US" altLang="zh-CN" b="0" i="0" dirty="0">
                  <a:effectLst/>
                  <a:latin typeface="-apple-system"/>
                </a:endParaRPr>
              </a:p>
              <a:p>
                <a:r>
                  <a:rPr lang="en-US" altLang="zh-CN" b="1" dirty="0">
                    <a:solidFill>
                      <a:srgbClr val="003366"/>
                    </a:solidFill>
                    <a:latin typeface="-apple-system"/>
                  </a:rPr>
                  <a:t>3.</a:t>
                </a:r>
                <a:r>
                  <a:rPr lang="zh-CN" altLang="en-US" b="1" dirty="0">
                    <a:solidFill>
                      <a:srgbClr val="003366"/>
                    </a:solidFill>
                    <a:latin typeface="-apple-system"/>
                  </a:rPr>
                  <a:t>对单个因素评价获得评价矩阵</a:t>
                </a:r>
              </a:p>
              <a:p>
                <a:r>
                  <a:rPr lang="zh-CN" altLang="en-US" b="0" i="0" dirty="0">
                    <a:effectLst/>
                    <a:latin typeface="-apple-system"/>
                  </a:rPr>
                  <a:t>若因素集</a:t>
                </a:r>
                <a:r>
                  <a:rPr lang="en-US" altLang="zh-CN" b="0" i="0" dirty="0">
                    <a:effectLst/>
                    <a:latin typeface="-apple-system"/>
                  </a:rPr>
                  <a:t>U</a:t>
                </a:r>
                <a:r>
                  <a:rPr lang="zh-CN" altLang="en-US" b="0" i="0" dirty="0">
                    <a:effectLst/>
                    <a:latin typeface="-apple-system"/>
                  </a:rPr>
                  <a:t>中第</a:t>
                </a:r>
                <a:r>
                  <a:rPr lang="en-US" altLang="zh-CN" b="0" i="0" dirty="0" err="1">
                    <a:effectLst/>
                    <a:latin typeface="-apple-system"/>
                  </a:rPr>
                  <a:t>i</a:t>
                </a:r>
                <a:r>
                  <a:rPr lang="zh-CN" altLang="en-US" b="0" i="0" dirty="0">
                    <a:effectLst/>
                    <a:latin typeface="-apple-system"/>
                  </a:rPr>
                  <a:t>个元素对评价集</a:t>
                </a:r>
                <a:r>
                  <a:rPr lang="en-US" altLang="zh-CN" b="0" i="0" dirty="0">
                    <a:effectLst/>
                    <a:latin typeface="-apple-system"/>
                  </a:rPr>
                  <a:t>V</a:t>
                </a:r>
                <a:r>
                  <a:rPr lang="zh-CN" altLang="en-US" b="0" i="0" dirty="0">
                    <a:effectLst/>
                    <a:latin typeface="-apple-system"/>
                  </a:rPr>
                  <a:t>中第</a:t>
                </a:r>
                <a:r>
                  <a:rPr lang="en-US" altLang="zh-CN" b="0" i="0" dirty="0">
                    <a:effectLst/>
                    <a:latin typeface="-apple-system"/>
                  </a:rPr>
                  <a:t>1</a:t>
                </a:r>
                <a:r>
                  <a:rPr lang="zh-CN" altLang="en-US" b="0" i="0" dirty="0">
                    <a:effectLst/>
                    <a:latin typeface="-apple-system"/>
                  </a:rPr>
                  <a:t>个元素的隶属度为 </a:t>
                </a:r>
                <a14:m>
                  <m:oMath xmlns:m="http://schemas.openxmlformats.org/officeDocument/2006/math">
                    <m:sSub>
                      <m:sSubPr>
                        <m:ctrlPr>
                          <a:rPr lang="en-US" altLang="zh-CN" i="1" smtClean="0">
                            <a:latin typeface="Cambria Math"/>
                          </a:rPr>
                        </m:ctrlPr>
                      </m:sSubPr>
                      <m:e>
                        <m:r>
                          <m:rPr>
                            <m:sty m:val="p"/>
                          </m:rPr>
                          <a:rPr lang="en-US" altLang="zh-CN" i="1">
                            <a:latin typeface="Cambria Math" panose="02040503050406030204" pitchFamily="18" charset="0"/>
                          </a:rPr>
                          <m:t>r</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en-US" altLang="zh-CN" b="0" i="0" dirty="0">
                    <a:effectLst/>
                    <a:latin typeface="-apple-system"/>
                  </a:rPr>
                  <a:t> </a:t>
                </a:r>
                <a:r>
                  <a:rPr lang="zh-CN" altLang="en-US" b="0" i="0" dirty="0">
                    <a:effectLst/>
                    <a:latin typeface="-apple-system"/>
                  </a:rPr>
                  <a:t>，则对第</a:t>
                </a:r>
                <a:r>
                  <a:rPr lang="en-US" altLang="zh-CN" b="0" i="0" dirty="0" err="1">
                    <a:effectLst/>
                    <a:latin typeface="-apple-system"/>
                  </a:rPr>
                  <a:t>i</a:t>
                </a:r>
                <a:r>
                  <a:rPr lang="zh-CN" altLang="en-US" b="0" i="0" dirty="0">
                    <a:effectLst/>
                    <a:latin typeface="-apple-system"/>
                  </a:rPr>
                  <a:t>个元素单因素评价的结果用模糊集合表示为：</a:t>
                </a:r>
                <a:r>
                  <a:rPr lang="en-US" altLang="zh-CN" dirty="0"/>
                  <a:t> </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m:t>
                        </m:r>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en-US" dirty="0">
                    <a:latin typeface="-apple-system"/>
                  </a:rPr>
                  <a:t> </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oMath>
                </a14:m>
                <a:r>
                  <a:rPr lang="zh-CN" altLang="en-US" dirty="0">
                    <a:latin typeface="-apple-system"/>
                  </a:rPr>
                  <a:t> </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𝑖𝑚</m:t>
                        </m:r>
                      </m:sub>
                    </m:sSub>
                    <m:r>
                      <a:rPr lang="en-US" altLang="zh-CN" i="1">
                        <a:latin typeface="Cambria Math" panose="02040503050406030204" pitchFamily="18" charset="0"/>
                      </a:rPr>
                      <m:t>)</m:t>
                    </m:r>
                  </m:oMath>
                </a14:m>
                <a:r>
                  <a:rPr lang="en-US" altLang="zh-CN" b="0" i="0" dirty="0">
                    <a:effectLst/>
                    <a:latin typeface="-apple-system"/>
                  </a:rPr>
                  <a:t>,</a:t>
                </a:r>
                <a:r>
                  <a:rPr lang="zh-CN" altLang="en-US" dirty="0"/>
                  <a:t>以</a:t>
                </a:r>
                <a:r>
                  <a:rPr lang="en-US" altLang="zh-CN" dirty="0"/>
                  <a:t>m</a:t>
                </a:r>
                <a:r>
                  <a:rPr lang="zh-CN" altLang="en-US" dirty="0"/>
                  <a:t>个单因素评价集</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1</m:t>
                        </m:r>
                      </m:sub>
                    </m:sSub>
                  </m:oMath>
                </a14:m>
                <a:r>
                  <a:rPr lang="en-US" altLang="zh-CN" b="0" i="0" dirty="0">
                    <a:effectLst/>
                    <a:latin typeface="-apple-system"/>
                  </a:rPr>
                  <a:t>,</a:t>
                </a:r>
                <a:r>
                  <a:rPr lang="en-US" altLang="zh-CN" dirty="0"/>
                  <a:t> </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𝑚</m:t>
                        </m:r>
                      </m:sub>
                    </m:sSub>
                  </m:oMath>
                </a14:m>
                <a:r>
                  <a:rPr lang="zh-CN" altLang="en-US" dirty="0"/>
                  <a:t>为行组成矩阵</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oMath>
                </a14:m>
                <a:r>
                  <a:rPr lang="zh-CN" altLang="en-US" dirty="0"/>
                  <a:t>称为模糊综合评价矩阵</a:t>
                </a:r>
                <a:endParaRPr lang="en-US" altLang="zh-CN" b="0" i="0" dirty="0">
                  <a:effectLst/>
                  <a:latin typeface="-apple-system"/>
                </a:endParaRPr>
              </a:p>
              <a:p>
                <a:r>
                  <a:rPr lang="en-US" altLang="zh-CN" b="1" dirty="0">
                    <a:solidFill>
                      <a:srgbClr val="003366"/>
                    </a:solidFill>
                    <a:latin typeface="-apple-system"/>
                  </a:rPr>
                  <a:t>4.</a:t>
                </a:r>
                <a:r>
                  <a:rPr lang="zh-CN" altLang="en-US" b="1" dirty="0">
                    <a:solidFill>
                      <a:srgbClr val="003366"/>
                    </a:solidFill>
                    <a:latin typeface="-apple-system"/>
                  </a:rPr>
                  <a:t>进行综合评价</a:t>
                </a:r>
                <a:endParaRPr lang="en-US" altLang="zh-CN" b="1" dirty="0">
                  <a:solidFill>
                    <a:srgbClr val="003366"/>
                  </a:solidFill>
                  <a:latin typeface="-apple-system"/>
                </a:endParaRPr>
              </a:p>
              <a:p>
                <a:r>
                  <a:rPr lang="zh-CN" altLang="en-US" b="0" i="0" dirty="0">
                    <a:solidFill>
                      <a:srgbClr val="121212"/>
                    </a:solidFill>
                    <a:effectLst/>
                    <a:latin typeface="-apple-system"/>
                  </a:rPr>
                  <a:t>确定单因素评判矩阵</a:t>
                </a:r>
                <a:r>
                  <a:rPr lang="en-US" altLang="zh-CN" b="0" i="0" dirty="0">
                    <a:solidFill>
                      <a:srgbClr val="121212"/>
                    </a:solidFill>
                    <a:effectLst/>
                    <a:latin typeface="-apple-system"/>
                  </a:rPr>
                  <a:t>R</a:t>
                </a:r>
                <a:r>
                  <a:rPr lang="zh-CN" altLang="en-US" b="0" i="0" dirty="0">
                    <a:solidFill>
                      <a:srgbClr val="121212"/>
                    </a:solidFill>
                    <a:effectLst/>
                    <a:latin typeface="-apple-system"/>
                  </a:rPr>
                  <a:t>和因素权向量</a:t>
                </a:r>
                <a:r>
                  <a:rPr lang="en-US" altLang="zh-CN" b="0" i="0" dirty="0">
                    <a:solidFill>
                      <a:srgbClr val="121212"/>
                    </a:solidFill>
                    <a:effectLst/>
                    <a:latin typeface="-apple-system"/>
                  </a:rPr>
                  <a:t>A(</a:t>
                </a:r>
                <a:r>
                  <a:rPr lang="zh-CN" altLang="en-US" dirty="0"/>
                  <a:t>通过层次分析法</a:t>
                </a:r>
                <a:r>
                  <a:rPr lang="en-US" altLang="zh-CN" dirty="0"/>
                  <a:t>AHP</a:t>
                </a:r>
                <a:r>
                  <a:rPr lang="zh-CN" altLang="en-US" dirty="0"/>
                  <a:t>的成对比较阵来构造这个权向量</a:t>
                </a:r>
                <a:r>
                  <a:rPr lang="en-US" altLang="zh-CN" b="0" i="0" dirty="0">
                    <a:solidFill>
                      <a:srgbClr val="121212"/>
                    </a:solidFill>
                    <a:effectLst/>
                    <a:latin typeface="-apple-system"/>
                  </a:rPr>
                  <a:t>)</a:t>
                </a:r>
                <a:r>
                  <a:rPr lang="zh-CN" altLang="en-US" b="0" i="0" dirty="0">
                    <a:solidFill>
                      <a:srgbClr val="121212"/>
                    </a:solidFill>
                    <a:effectLst/>
                    <a:latin typeface="-apple-system"/>
                  </a:rPr>
                  <a:t>之后，通过模糊变化将</a:t>
                </a:r>
                <a:r>
                  <a:rPr lang="en-US" altLang="zh-CN" b="0" i="0" dirty="0">
                    <a:solidFill>
                      <a:srgbClr val="121212"/>
                    </a:solidFill>
                    <a:effectLst/>
                    <a:latin typeface="-apple-system"/>
                  </a:rPr>
                  <a:t>U</a:t>
                </a:r>
                <a:r>
                  <a:rPr lang="zh-CN" altLang="en-US" b="0" i="0" dirty="0">
                    <a:solidFill>
                      <a:srgbClr val="121212"/>
                    </a:solidFill>
                    <a:effectLst/>
                    <a:latin typeface="-apple-system"/>
                  </a:rPr>
                  <a:t>上的模糊向量</a:t>
                </a:r>
                <a:r>
                  <a:rPr lang="en-US" altLang="zh-CN" b="0" i="0" dirty="0">
                    <a:solidFill>
                      <a:srgbClr val="121212"/>
                    </a:solidFill>
                    <a:effectLst/>
                    <a:latin typeface="-apple-system"/>
                  </a:rPr>
                  <a:t>A</a:t>
                </a:r>
                <a:r>
                  <a:rPr lang="zh-CN" altLang="en-US" b="0" i="0" dirty="0">
                    <a:solidFill>
                      <a:srgbClr val="121212"/>
                    </a:solidFill>
                    <a:effectLst/>
                    <a:latin typeface="-apple-system"/>
                  </a:rPr>
                  <a:t>变为</a:t>
                </a:r>
                <a:r>
                  <a:rPr lang="en-US" altLang="zh-CN" b="0" i="0" dirty="0">
                    <a:solidFill>
                      <a:srgbClr val="121212"/>
                    </a:solidFill>
                    <a:effectLst/>
                    <a:latin typeface="-apple-system"/>
                  </a:rPr>
                  <a:t>V</a:t>
                </a:r>
                <a:r>
                  <a:rPr lang="zh-CN" altLang="en-US" b="0" i="0" dirty="0">
                    <a:solidFill>
                      <a:srgbClr val="121212"/>
                    </a:solidFill>
                    <a:effectLst/>
                    <a:latin typeface="-apple-system"/>
                  </a:rPr>
                  <a:t>上的模糊向量</a:t>
                </a:r>
                <a:r>
                  <a:rPr lang="en-US" altLang="zh-CN" b="0" i="0" dirty="0">
                    <a:solidFill>
                      <a:srgbClr val="121212"/>
                    </a:solidFill>
                    <a:effectLst/>
                    <a:latin typeface="-apple-system"/>
                  </a:rPr>
                  <a:t>B</a:t>
                </a:r>
                <a:r>
                  <a:rPr lang="zh-CN" altLang="en-US" b="0" i="0" dirty="0">
                    <a:solidFill>
                      <a:srgbClr val="121212"/>
                    </a:solidFill>
                    <a:effectLst/>
                    <a:latin typeface="-apple-system"/>
                  </a:rPr>
                  <a:t>，即</a:t>
                </a:r>
                <a:endParaRPr lang="en-US" altLang="zh-CN" b="0" i="0" dirty="0">
                  <a:solidFill>
                    <a:srgbClr val="121212"/>
                  </a:solidFill>
                  <a:effectLst/>
                  <a:latin typeface="-apple-system"/>
                </a:endParaRPr>
              </a:p>
              <a:p>
                <a:pPr algn="ctr"/>
                <a14:m>
                  <m:oMath xmlns:m="http://schemas.openxmlformats.org/officeDocument/2006/math">
                    <m:r>
                      <m:rPr>
                        <m:sty m:val="p"/>
                      </m:rPr>
                      <a:rPr lang="en-US" altLang="zh-CN" sz="2400">
                        <a:latin typeface="Cambria Math" panose="02040503050406030204" pitchFamily="18" charset="0"/>
                      </a:rPr>
                      <m:t>B</m:t>
                    </m:r>
                    <m:r>
                      <a:rPr lang="en-US" altLang="zh-CN" sz="2400" b="0" i="0" smtClean="0">
                        <a:effectLst/>
                        <a:latin typeface="Cambria Math" panose="02040503050406030204" pitchFamily="18" charset="0"/>
                      </a:rPr>
                      <m:t>=</m:t>
                    </m:r>
                    <m:sSub>
                      <m:sSubPr>
                        <m:ctrlPr>
                          <a:rPr lang="en-US" altLang="zh-CN" sz="2400" b="0" i="1" smtClean="0">
                            <a:effectLst/>
                            <a:latin typeface="Cambria Math"/>
                          </a:rPr>
                        </m:ctrlPr>
                      </m:sSubPr>
                      <m:e>
                        <m:r>
                          <a:rPr lang="en-US" altLang="zh-CN" sz="2400" b="0" i="1" smtClean="0">
                            <a:effectLst/>
                            <a:latin typeface="Cambria Math" panose="02040503050406030204" pitchFamily="18" charset="0"/>
                          </a:rPr>
                          <m:t>𝐴</m:t>
                        </m:r>
                      </m:e>
                      <m:sub>
                        <m:r>
                          <a:rPr lang="en-US" altLang="zh-CN" sz="2400" b="0" i="1" smtClean="0">
                            <a:effectLst/>
                            <a:latin typeface="Cambria Math" panose="02040503050406030204" pitchFamily="18" charset="0"/>
                          </a:rPr>
                          <m:t>1∗</m:t>
                        </m:r>
                        <m:r>
                          <a:rPr lang="en-US" altLang="zh-CN" sz="2400" b="0" i="1" smtClean="0">
                            <a:effectLst/>
                            <a:latin typeface="Cambria Math" panose="02040503050406030204" pitchFamily="18" charset="0"/>
                          </a:rPr>
                          <m:t>𝑚</m:t>
                        </m:r>
                      </m:sub>
                    </m:sSub>
                    <m:r>
                      <a:rPr lang="en-US" altLang="zh-CN" sz="2400" i="1">
                        <a:latin typeface="Cambria Math" panose="02040503050406030204" pitchFamily="18" charset="0"/>
                        <a:sym typeface="Wingdings" panose="05000000000000000000" pitchFamily="2" charset="2"/>
                      </a:rPr>
                      <m:t></m:t>
                    </m:r>
                  </m:oMath>
                </a14:m>
                <a:r>
                  <a:rPr lang="zh-CN" altLang="en-US" sz="2400" b="0" i="0" dirty="0">
                    <a:effectLst/>
                    <a:latin typeface="-apple-system"/>
                  </a:rPr>
                  <a:t> </a:t>
                </a:r>
                <a14:m>
                  <m:oMath xmlns:m="http://schemas.openxmlformats.org/officeDocument/2006/math">
                    <m:sSub>
                      <m:sSubPr>
                        <m:ctrlPr>
                          <a:rPr lang="en-US" altLang="zh-CN" sz="2400" i="1">
                            <a:latin typeface="Cambria Math"/>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sub>
                    </m:sSub>
                    <m:r>
                      <a:rPr lang="en-US" altLang="zh-CN" sz="2400" b="0" i="0" smtClean="0">
                        <a:latin typeface="Cambria Math" panose="02040503050406030204" pitchFamily="18" charset="0"/>
                      </a:rPr>
                      <m:t>=</m:t>
                    </m:r>
                    <m:sSub>
                      <m:sSubPr>
                        <m:ctrlPr>
                          <a:rPr lang="en-US" altLang="zh-CN" sz="2400" i="1">
                            <a:latin typeface="Cambria Math"/>
                          </a:rPr>
                        </m:ctrlPr>
                      </m:sSubPr>
                      <m:e>
                        <m:r>
                          <a:rPr lang="en-US" altLang="zh-CN" sz="2400" i="1">
                            <a:latin typeface="Cambria Math" panose="02040503050406030204" pitchFamily="18" charset="0"/>
                          </a:rPr>
                          <m:t>(</m:t>
                        </m:r>
                        <m:r>
                          <a:rPr lang="en-US" altLang="zh-CN" sz="2400" b="0" i="1" smtClean="0">
                            <a:latin typeface="Cambria Math" panose="02040503050406030204" pitchFamily="18" charset="0"/>
                          </a:rPr>
                          <m:t>𝑏</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oMath>
                </a14:m>
                <a:r>
                  <a:rPr lang="zh-CN" altLang="en-US" sz="2400" dirty="0">
                    <a:latin typeface="-apple-system"/>
                  </a:rPr>
                  <a:t> </a:t>
                </a:r>
                <a14:m>
                  <m:oMath xmlns:m="http://schemas.openxmlformats.org/officeDocument/2006/math">
                    <m:sSub>
                      <m:sSubPr>
                        <m:ctrlPr>
                          <a:rPr lang="en-US" altLang="zh-CN" sz="2400" i="1">
                            <a:latin typeface="Cambria Math"/>
                          </a:rPr>
                        </m:ctrlPr>
                      </m:sSubPr>
                      <m:e>
                        <m:r>
                          <a:rPr lang="en-US" altLang="zh-CN" sz="2400" b="0" i="1" smtClean="0">
                            <a:latin typeface="Cambria Math" panose="02040503050406030204" pitchFamily="18" charset="0"/>
                          </a:rPr>
                          <m:t>𝑏</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oMath>
                </a14:m>
                <a:r>
                  <a:rPr lang="zh-CN" altLang="en-US" sz="2400" dirty="0">
                    <a:latin typeface="-apple-system"/>
                  </a:rPr>
                  <a:t> </a:t>
                </a:r>
                <a14:m>
                  <m:oMath xmlns:m="http://schemas.openxmlformats.org/officeDocument/2006/math">
                    <m:sSub>
                      <m:sSubPr>
                        <m:ctrlPr>
                          <a:rPr lang="en-US" altLang="zh-CN" sz="2400" i="1">
                            <a:latin typeface="Cambria Math"/>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oMath>
                </a14:m>
                <a:r>
                  <a:rPr lang="zh-CN" altLang="en-US" sz="2400" dirty="0">
                    <a:latin typeface="-apple-system"/>
                  </a:rPr>
                  <a:t> </a:t>
                </a:r>
                <a:endParaRPr lang="en-US" altLang="zh-CN" sz="2400" dirty="0">
                  <a:latin typeface="-apple-system"/>
                </a:endParaRPr>
              </a:p>
              <a:p>
                <a:r>
                  <a:rPr lang="zh-CN" altLang="en-US" dirty="0">
                    <a:latin typeface="-apple-system"/>
                  </a:rPr>
                  <a:t>其中</a:t>
                </a:r>
                <a:r>
                  <a:rPr lang="en-US" altLang="zh-CN" dirty="0">
                    <a:latin typeface="-apple-system"/>
                  </a:rPr>
                  <a:t> </a:t>
                </a:r>
                <a14:m>
                  <m:oMath xmlns:m="http://schemas.openxmlformats.org/officeDocument/2006/math">
                    <m:r>
                      <a:rPr lang="en-US" altLang="zh-CN" i="1">
                        <a:latin typeface="Cambria Math" panose="02040503050406030204" pitchFamily="18" charset="0"/>
                        <a:sym typeface="Wingdings" panose="05000000000000000000" pitchFamily="2" charset="2"/>
                      </a:rPr>
                      <m:t></m:t>
                    </m:r>
                  </m:oMath>
                </a14:m>
                <a:r>
                  <a:rPr lang="zh-CN" altLang="en-US" dirty="0">
                    <a:latin typeface="-apple-system"/>
                  </a:rPr>
                  <a:t>称为综合评价合成算子</a:t>
                </a:r>
                <a:r>
                  <a:rPr lang="en-US" altLang="zh-CN" dirty="0">
                    <a:latin typeface="-apple-system"/>
                  </a:rPr>
                  <a:t>,</a:t>
                </a:r>
                <a:r>
                  <a:rPr lang="zh-CN" altLang="en-US" dirty="0">
                    <a:latin typeface="-apple-system"/>
                  </a:rPr>
                  <a:t>这里取成一般的矩阵乘法即可。 </a:t>
                </a:r>
                <a:endParaRPr lang="en-US" altLang="zh-CN" b="0" i="0" dirty="0">
                  <a:effectLst/>
                  <a:latin typeface="-apple-system"/>
                </a:endParaRPr>
              </a:p>
              <a:p>
                <a:pPr algn="l"/>
                <a:endParaRPr lang="zh-CN" altLang="en-US" b="0" i="0" dirty="0">
                  <a:effectLst/>
                  <a:latin typeface="-apple-system"/>
                </a:endParaRPr>
              </a:p>
              <a:p>
                <a:pPr algn="ctr"/>
                <a:endParaRPr lang="zh-CN" altLang="en-US" dirty="0"/>
              </a:p>
              <a:p>
                <a:endParaRPr lang="zh-CN" altLang="en-US" dirty="0"/>
              </a:p>
            </p:txBody>
          </p:sp>
        </mc:Choice>
        <mc:Fallback xmlns="">
          <p:sp>
            <p:nvSpPr>
              <p:cNvPr id="37" name="文本框 36">
                <a:extLst>
                  <a:ext uri="{FF2B5EF4-FFF2-40B4-BE49-F238E27FC236}">
                    <a16:creationId xmlns:a16="http://schemas.microsoft.com/office/drawing/2014/main" id="{6D50B376-3B4B-4647-86A1-3FABE66A6BBD}"/>
                  </a:ext>
                </a:extLst>
              </p:cNvPr>
              <p:cNvSpPr txBox="1">
                <a:spLocks noRot="1" noChangeAspect="1" noMove="1" noResize="1" noEditPoints="1" noAdjustHandles="1" noChangeArrowheads="1" noChangeShapeType="1" noTextEdit="1"/>
              </p:cNvSpPr>
              <p:nvPr/>
            </p:nvSpPr>
            <p:spPr>
              <a:xfrm>
                <a:off x="1221812" y="957445"/>
                <a:ext cx="9132221" cy="6001643"/>
              </a:xfrm>
              <a:prstGeom prst="rect">
                <a:avLst/>
              </a:prstGeom>
              <a:blipFill>
                <a:blip r:embed="rId2"/>
                <a:stretch>
                  <a:fillRect l="-534" r="-13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268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animEffect transition="in" filter="fade">
                                      <p:cBhvr>
                                        <p:cTn id="9" dur="250"/>
                                        <p:tgtEl>
                                          <p:spTgt spid="16"/>
                                        </p:tgtEl>
                                      </p:cBhvr>
                                    </p:animEffect>
                                  </p:childTnLst>
                                </p:cTn>
                              </p:par>
                              <p:par>
                                <p:cTn id="10" presetID="6" presetClass="emph" presetSubtype="0" decel="100000" fill="hold" grpId="1" nodeType="withEffect">
                                  <p:stCondLst>
                                    <p:cond delay="200"/>
                                  </p:stCondLst>
                                  <p:childTnLst>
                                    <p:animScale>
                                      <p:cBhvr>
                                        <p:cTn id="11" dur="250" fill="hold"/>
                                        <p:tgtEl>
                                          <p:spTgt spid="16"/>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16"/>
                                        </p:tgtEl>
                                      </p:cBhvr>
                                      <p:by x="83000" y="83000"/>
                                    </p:animScale>
                                  </p:childTnLst>
                                </p:cTn>
                              </p:par>
                            </p:childTnLst>
                          </p:cTn>
                        </p:par>
                        <p:par>
                          <p:cTn id="14" fill="hold">
                            <p:stCondLst>
                              <p:cond delay="650"/>
                            </p:stCondLst>
                            <p:childTnLst>
                              <p:par>
                                <p:cTn id="15" presetID="23" presetClass="entr" presetSubtype="52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ppt_x</p:attrName>
                                        </p:attrNameLst>
                                      </p:cBhvr>
                                      <p:tavLst>
                                        <p:tav tm="0">
                                          <p:val>
                                            <p:fltVal val="0.5"/>
                                          </p:val>
                                        </p:tav>
                                        <p:tav tm="100000">
                                          <p:val>
                                            <p:strVal val="#ppt_x"/>
                                          </p:val>
                                        </p:tav>
                                      </p:tavLst>
                                    </p:anim>
                                    <p:anim calcmode="lin" valueType="num">
                                      <p:cBhvr>
                                        <p:cTn id="20"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42703"/>
            <a:ext cx="12192000" cy="2162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25237" y="4000484"/>
            <a:ext cx="9341527" cy="1446550"/>
          </a:xfrm>
          <a:prstGeom prst="rect">
            <a:avLst/>
          </a:prstGeom>
          <a:noFill/>
        </p:spPr>
        <p:txBody>
          <a:bodyPr wrap="square" rtlCol="0">
            <a:spAutoFit/>
          </a:bodyPr>
          <a:lstStyle/>
          <a:p>
            <a:pPr algn="ctr"/>
            <a:r>
              <a:rPr lang="zh-CN" altLang="en-US" sz="88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原型测试</a:t>
            </a:r>
          </a:p>
        </p:txBody>
      </p:sp>
      <p:sp>
        <p:nvSpPr>
          <p:cNvPr id="6" name="椭圆 5"/>
          <p:cNvSpPr/>
          <p:nvPr/>
        </p:nvSpPr>
        <p:spPr>
          <a:xfrm>
            <a:off x="6588735" y="2898084"/>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7" name="椭圆 6"/>
          <p:cNvSpPr/>
          <p:nvPr/>
        </p:nvSpPr>
        <p:spPr>
          <a:xfrm>
            <a:off x="3546849" y="1391161"/>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8" name="椭圆 7"/>
          <p:cNvSpPr/>
          <p:nvPr/>
        </p:nvSpPr>
        <p:spPr>
          <a:xfrm>
            <a:off x="5091288" y="2601640"/>
            <a:ext cx="770088" cy="770088"/>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9" name="椭圆 8"/>
          <p:cNvSpPr/>
          <p:nvPr/>
        </p:nvSpPr>
        <p:spPr>
          <a:xfrm>
            <a:off x="7572840" y="795199"/>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2" name="椭圆 11"/>
          <p:cNvSpPr/>
          <p:nvPr/>
        </p:nvSpPr>
        <p:spPr>
          <a:xfrm>
            <a:off x="3716918" y="0"/>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4" name="椭圆 13"/>
          <p:cNvSpPr/>
          <p:nvPr/>
        </p:nvSpPr>
        <p:spPr>
          <a:xfrm>
            <a:off x="7067586" y="1806074"/>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4" name="椭圆 3"/>
          <p:cNvSpPr/>
          <p:nvPr/>
        </p:nvSpPr>
        <p:spPr>
          <a:xfrm>
            <a:off x="4698395" y="379230"/>
            <a:ext cx="2568292" cy="2568292"/>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1" name="文本框 20"/>
          <p:cNvSpPr txBox="1"/>
          <p:nvPr/>
        </p:nvSpPr>
        <p:spPr>
          <a:xfrm>
            <a:off x="5551674" y="484883"/>
            <a:ext cx="1067921" cy="2185214"/>
          </a:xfrm>
          <a:prstGeom prst="rect">
            <a:avLst/>
          </a:prstGeom>
          <a:noFill/>
        </p:spPr>
        <p:txBody>
          <a:bodyPr wrap="none" rtlCol="0">
            <a:spAutoFit/>
          </a:bodyPr>
          <a:lstStyle/>
          <a:p>
            <a:r>
              <a:rPr lang="en-US" altLang="zh-CN" sz="13600" dirty="0">
                <a:solidFill>
                  <a:schemeClr val="accent1">
                    <a:lumMod val="75000"/>
                  </a:schemeClr>
                </a:solidFill>
                <a:latin typeface="AgencyFB" panose="02000806040000020003" pitchFamily="2" charset="0"/>
              </a:rPr>
              <a:t>5</a:t>
            </a:r>
            <a:endParaRPr lang="zh-CN" altLang="en-US" sz="13600" dirty="0">
              <a:solidFill>
                <a:schemeClr val="accent1">
                  <a:lumMod val="75000"/>
                </a:schemeClr>
              </a:solidFill>
              <a:latin typeface="AgencyFB" panose="02000806040000020003" pitchFamily="2" charset="0"/>
            </a:endParaRPr>
          </a:p>
        </p:txBody>
      </p:sp>
      <p:sp>
        <p:nvSpPr>
          <p:cNvPr id="23" name="文本框 22"/>
          <p:cNvSpPr txBox="1"/>
          <p:nvPr/>
        </p:nvSpPr>
        <p:spPr>
          <a:xfrm>
            <a:off x="5115050" y="2348009"/>
            <a:ext cx="1734982" cy="461665"/>
          </a:xfrm>
          <a:prstGeom prst="rect">
            <a:avLst/>
          </a:prstGeom>
          <a:noFill/>
        </p:spPr>
        <p:txBody>
          <a:bodyPr wrap="square" rtlCol="0">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rPr>
              <a:t>PART 05</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21326838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250" fill="hold"/>
                                        <p:tgtEl>
                                          <p:spTgt spid="21"/>
                                        </p:tgtEl>
                                        <p:attrNameLst>
                                          <p:attrName>ppt_w</p:attrName>
                                        </p:attrNameLst>
                                      </p:cBhvr>
                                      <p:tavLst>
                                        <p:tav tm="0">
                                          <p:val>
                                            <p:fltVal val="0"/>
                                          </p:val>
                                        </p:tav>
                                        <p:tav tm="100000">
                                          <p:val>
                                            <p:strVal val="#ppt_w"/>
                                          </p:val>
                                        </p:tav>
                                      </p:tavLst>
                                    </p:anim>
                                    <p:anim calcmode="lin" valueType="num">
                                      <p:cBhvr>
                                        <p:cTn id="17" dur="250" fill="hold"/>
                                        <p:tgtEl>
                                          <p:spTgt spid="21"/>
                                        </p:tgtEl>
                                        <p:attrNameLst>
                                          <p:attrName>ppt_h</p:attrName>
                                        </p:attrNameLst>
                                      </p:cBhvr>
                                      <p:tavLst>
                                        <p:tav tm="0">
                                          <p:val>
                                            <p:fltVal val="0"/>
                                          </p:val>
                                        </p:tav>
                                        <p:tav tm="100000">
                                          <p:val>
                                            <p:strVal val="#ppt_h"/>
                                          </p:val>
                                        </p:tav>
                                      </p:tavLst>
                                    </p:anim>
                                    <p:animEffect transition="in" filter="fade">
                                      <p:cBhvr>
                                        <p:cTn id="18" dur="250"/>
                                        <p:tgtEl>
                                          <p:spTgt spid="21"/>
                                        </p:tgtEl>
                                      </p:cBhvr>
                                    </p:animEffect>
                                  </p:childTnLst>
                                </p:cTn>
                              </p:par>
                              <p:par>
                                <p:cTn id="19" presetID="6" presetClass="emph" presetSubtype="0" decel="100000" fill="hold" grpId="1" nodeType="withEffect">
                                  <p:stCondLst>
                                    <p:cond delay="600"/>
                                  </p:stCondLst>
                                  <p:childTnLst>
                                    <p:animScale>
                                      <p:cBhvr>
                                        <p:cTn id="20" dur="250" fill="hold"/>
                                        <p:tgtEl>
                                          <p:spTgt spid="21"/>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21"/>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50" fill="hold"/>
                                        <p:tgtEl>
                                          <p:spTgt spid="23"/>
                                        </p:tgtEl>
                                        <p:attrNameLst>
                                          <p:attrName>ppt_w</p:attrName>
                                        </p:attrNameLst>
                                      </p:cBhvr>
                                      <p:tavLst>
                                        <p:tav tm="0">
                                          <p:val>
                                            <p:fltVal val="0"/>
                                          </p:val>
                                        </p:tav>
                                        <p:tav tm="100000">
                                          <p:val>
                                            <p:strVal val="#ppt_w"/>
                                          </p:val>
                                        </p:tav>
                                      </p:tavLst>
                                    </p:anim>
                                    <p:anim calcmode="lin" valueType="num">
                                      <p:cBhvr>
                                        <p:cTn id="26" dur="250" fill="hold"/>
                                        <p:tgtEl>
                                          <p:spTgt spid="23"/>
                                        </p:tgtEl>
                                        <p:attrNameLst>
                                          <p:attrName>ppt_h</p:attrName>
                                        </p:attrNameLst>
                                      </p:cBhvr>
                                      <p:tavLst>
                                        <p:tav tm="0">
                                          <p:val>
                                            <p:fltVal val="0"/>
                                          </p:val>
                                        </p:tav>
                                        <p:tav tm="100000">
                                          <p:val>
                                            <p:strVal val="#ppt_h"/>
                                          </p:val>
                                        </p:tav>
                                      </p:tavLst>
                                    </p:anim>
                                    <p:animEffect transition="in" filter="fade">
                                      <p:cBhvr>
                                        <p:cTn id="27" dur="250"/>
                                        <p:tgtEl>
                                          <p:spTgt spid="23"/>
                                        </p:tgtEl>
                                      </p:cBhvr>
                                    </p:animEffect>
                                  </p:childTnLst>
                                </p:cTn>
                              </p:par>
                              <p:par>
                                <p:cTn id="28" presetID="6" presetClass="emph" presetSubtype="0" decel="100000" fill="hold" grpId="1" nodeType="withEffect">
                                  <p:stCondLst>
                                    <p:cond delay="800"/>
                                  </p:stCondLst>
                                  <p:childTnLst>
                                    <p:animScale>
                                      <p:cBhvr>
                                        <p:cTn id="29" dur="250" fill="hold"/>
                                        <p:tgtEl>
                                          <p:spTgt spid="23"/>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3"/>
                                        </p:tgtEl>
                                      </p:cBhvr>
                                      <p:by x="83000" y="83000"/>
                                    </p:animScale>
                                  </p:childTnLst>
                                </p:cTn>
                              </p:par>
                            </p:childTnLst>
                          </p:cTn>
                        </p:par>
                        <p:par>
                          <p:cTn id="32" fill="hold">
                            <p:stCondLst>
                              <p:cond delay="125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Effect transition="in" filter="fade">
                                      <p:cBhvr>
                                        <p:cTn id="52" dur="500"/>
                                        <p:tgtEl>
                                          <p:spTgt spid="6"/>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Effect transition="in" filter="fade">
                                      <p:cBhvr>
                                        <p:cTn id="62" dur="500"/>
                                        <p:tgtEl>
                                          <p:spTgt spid="9"/>
                                        </p:tgtEl>
                                      </p:cBhvr>
                                    </p:animEffect>
                                  </p:childTnLst>
                                </p:cTn>
                              </p:par>
                            </p:childTnLst>
                          </p:cTn>
                        </p:par>
                        <p:par>
                          <p:cTn id="63" fill="hold">
                            <p:stCondLst>
                              <p:cond delay="2150"/>
                            </p:stCondLst>
                            <p:childTnLst>
                              <p:par>
                                <p:cTn id="64" presetID="53" presetClass="entr" presetSubtype="16" fill="hold" grpId="0"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fltVal val="0"/>
                                          </p:val>
                                        </p:tav>
                                        <p:tav tm="100000">
                                          <p:val>
                                            <p:strVal val="#ppt_h"/>
                                          </p:val>
                                        </p:tav>
                                      </p:tavLst>
                                    </p:anim>
                                    <p:animEffect transition="in" filter="fade">
                                      <p:cBhvr>
                                        <p:cTn id="68" dur="500"/>
                                        <p:tgtEl>
                                          <p:spTgt spid="2"/>
                                        </p:tgtEl>
                                      </p:cBhvr>
                                    </p:animEffect>
                                  </p:childTnLst>
                                </p:cTn>
                              </p:par>
                            </p:childTnLst>
                          </p:cTn>
                        </p:par>
                        <p:par>
                          <p:cTn id="69" fill="hold">
                            <p:stCondLst>
                              <p:cond delay="2650"/>
                            </p:stCondLst>
                            <p:childTnLst>
                              <p:par>
                                <p:cTn id="70" presetID="53" presetClass="entr" presetSubtype="16"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250" fill="hold"/>
                                        <p:tgtEl>
                                          <p:spTgt spid="22"/>
                                        </p:tgtEl>
                                        <p:attrNameLst>
                                          <p:attrName>ppt_w</p:attrName>
                                        </p:attrNameLst>
                                      </p:cBhvr>
                                      <p:tavLst>
                                        <p:tav tm="0">
                                          <p:val>
                                            <p:fltVal val="0"/>
                                          </p:val>
                                        </p:tav>
                                        <p:tav tm="100000">
                                          <p:val>
                                            <p:strVal val="#ppt_w"/>
                                          </p:val>
                                        </p:tav>
                                      </p:tavLst>
                                    </p:anim>
                                    <p:anim calcmode="lin" valueType="num">
                                      <p:cBhvr>
                                        <p:cTn id="73" dur="250" fill="hold"/>
                                        <p:tgtEl>
                                          <p:spTgt spid="22"/>
                                        </p:tgtEl>
                                        <p:attrNameLst>
                                          <p:attrName>ppt_h</p:attrName>
                                        </p:attrNameLst>
                                      </p:cBhvr>
                                      <p:tavLst>
                                        <p:tav tm="0">
                                          <p:val>
                                            <p:fltVal val="0"/>
                                          </p:val>
                                        </p:tav>
                                        <p:tav tm="100000">
                                          <p:val>
                                            <p:strVal val="#ppt_h"/>
                                          </p:val>
                                        </p:tav>
                                      </p:tavLst>
                                    </p:anim>
                                    <p:animEffect transition="in" filter="fade">
                                      <p:cBhvr>
                                        <p:cTn id="74" dur="250"/>
                                        <p:tgtEl>
                                          <p:spTgt spid="22"/>
                                        </p:tgtEl>
                                      </p:cBhvr>
                                    </p:animEffect>
                                  </p:childTnLst>
                                </p:cTn>
                              </p:par>
                              <p:par>
                                <p:cTn id="75" presetID="6" presetClass="emph" presetSubtype="0" decel="100000" fill="hold" grpId="1" nodeType="withEffect">
                                  <p:stCondLst>
                                    <p:cond delay="200"/>
                                  </p:stCondLst>
                                  <p:childTnLst>
                                    <p:animScale>
                                      <p:cBhvr>
                                        <p:cTn id="76" dur="250" fill="hold"/>
                                        <p:tgtEl>
                                          <p:spTgt spid="22"/>
                                        </p:tgtEl>
                                      </p:cBhvr>
                                      <p:by x="120000" y="120000"/>
                                    </p:animScale>
                                  </p:childTnLst>
                                </p:cTn>
                              </p:par>
                              <p:par>
                                <p:cTn id="77" presetID="6" presetClass="emph" presetSubtype="0" decel="100000" fill="hold" grpId="2" nodeType="withEffect">
                                  <p:stCondLst>
                                    <p:cond delay="400"/>
                                  </p:stCondLst>
                                  <p:childTnLst>
                                    <p:animScale>
                                      <p:cBhvr>
                                        <p:cTn id="78" dur="250" fill="hold"/>
                                        <p:tgtEl>
                                          <p:spTgt spid="22"/>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2" grpId="1"/>
      <p:bldP spid="22" grpId="2"/>
      <p:bldP spid="6" grpId="0" animBg="1"/>
      <p:bldP spid="7" grpId="0" animBg="1"/>
      <p:bldP spid="8" grpId="0" animBg="1"/>
      <p:bldP spid="9" grpId="0" animBg="1"/>
      <p:bldP spid="12" grpId="0" animBg="1"/>
      <p:bldP spid="14" grpId="0" animBg="1"/>
      <p:bldP spid="4" grpId="0" animBg="1"/>
      <p:bldP spid="4" grpId="1" animBg="1"/>
      <p:bldP spid="4" grpId="2" animBg="1"/>
      <p:bldP spid="21" grpId="0"/>
      <p:bldP spid="21" grpId="1"/>
      <p:bldP spid="21" grpId="2"/>
      <p:bldP spid="23" grpId="0"/>
      <p:bldP spid="23" grpId="1"/>
      <p:bldP spid="23"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xmlns="" id="{69CDC485-613B-435B-934D-BDA040238636}"/>
              </a:ext>
            </a:extLst>
          </p:cNvPr>
          <p:cNvCxnSpPr/>
          <p:nvPr/>
        </p:nvCxnSpPr>
        <p:spPr>
          <a:xfrm>
            <a:off x="0" y="775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xmlns="" id="{D29C8F79-36FE-443C-B7A4-1C902C78F43A}"/>
              </a:ext>
            </a:extLst>
          </p:cNvPr>
          <p:cNvSpPr txBox="1"/>
          <p:nvPr/>
        </p:nvSpPr>
        <p:spPr>
          <a:xfrm>
            <a:off x="4038254" y="218741"/>
            <a:ext cx="4115492" cy="523220"/>
          </a:xfrm>
          <a:prstGeom prst="rect">
            <a:avLst/>
          </a:prstGeom>
          <a:noFill/>
        </p:spPr>
        <p:txBody>
          <a:bodyPr wrap="square" rtlCol="0">
            <a:spAutoFit/>
          </a:bodyPr>
          <a:lstStyle/>
          <a:p>
            <a:pPr algn="ctr"/>
            <a:r>
              <a:rPr lang="zh-CN" altLang="en-US" sz="2800" b="1" dirty="0">
                <a:solidFill>
                  <a:srgbClr val="005973"/>
                </a:solidFill>
                <a:latin typeface="微软雅黑" panose="020B0503020204020204" pitchFamily="34" charset="-122"/>
                <a:ea typeface="微软雅黑" panose="020B0503020204020204" pitchFamily="34" charset="-122"/>
                <a:cs typeface="Aharoni" panose="02010803020104030203" pitchFamily="2" charset="-79"/>
              </a:rPr>
              <a:t>作品演示</a:t>
            </a:r>
          </a:p>
        </p:txBody>
      </p:sp>
      <p:pic>
        <p:nvPicPr>
          <p:cNvPr id="5" name="作品演示视频1">
            <a:hlinkClick r:id="" action="ppaction://media"/>
            <a:extLst>
              <a:ext uri="{FF2B5EF4-FFF2-40B4-BE49-F238E27FC236}">
                <a16:creationId xmlns:a16="http://schemas.microsoft.com/office/drawing/2014/main" xmlns="" id="{12C86463-EBAF-4894-AECC-A97C8B783A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738" y="591901"/>
            <a:ext cx="2878137" cy="6161324"/>
          </a:xfrm>
          <a:prstGeom prst="rect">
            <a:avLst/>
          </a:prstGeom>
        </p:spPr>
      </p:pic>
      <p:sp>
        <p:nvSpPr>
          <p:cNvPr id="18" name="矩形: 圆角 17">
            <a:extLst>
              <a:ext uri="{FF2B5EF4-FFF2-40B4-BE49-F238E27FC236}">
                <a16:creationId xmlns:a16="http://schemas.microsoft.com/office/drawing/2014/main" xmlns="" id="{C43025E8-0457-4AD2-8EBD-21AAB013597D}"/>
              </a:ext>
            </a:extLst>
          </p:cNvPr>
          <p:cNvSpPr/>
          <p:nvPr/>
        </p:nvSpPr>
        <p:spPr>
          <a:xfrm>
            <a:off x="4094600" y="3946473"/>
            <a:ext cx="7574674" cy="2135671"/>
          </a:xfrm>
          <a:prstGeom prst="roundRect">
            <a:avLst/>
          </a:prstGeom>
          <a:ln w="38100">
            <a:solidFill>
              <a:srgbClr val="003366"/>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b="1" dirty="0">
                <a:solidFill>
                  <a:srgbClr val="003366"/>
                </a:solidFill>
              </a:rPr>
              <a:t>在</a:t>
            </a:r>
            <a:r>
              <a:rPr lang="en-US" altLang="zh-CN" sz="2000" b="1" dirty="0">
                <a:solidFill>
                  <a:srgbClr val="003366"/>
                </a:solidFill>
              </a:rPr>
              <a:t>APP</a:t>
            </a:r>
            <a:r>
              <a:rPr lang="zh-CN" altLang="en-US" sz="2000" b="1" dirty="0">
                <a:solidFill>
                  <a:srgbClr val="003366"/>
                </a:solidFill>
              </a:rPr>
              <a:t>第二界面设置个人资料，数据分析，我的日程，问题反馈四个板块。满足使用者记录个人信息，通过使用者历史诊断疾病的记录进行身体状况分析，帮助使用者记录日程，向开发者进行问题反馈以便更好维护提升</a:t>
            </a:r>
            <a:r>
              <a:rPr lang="en-US" altLang="zh-CN" sz="2000" b="1" dirty="0">
                <a:solidFill>
                  <a:srgbClr val="003366"/>
                </a:solidFill>
              </a:rPr>
              <a:t>APP</a:t>
            </a:r>
            <a:r>
              <a:rPr lang="zh-CN" altLang="en-US" sz="2000" b="1" dirty="0">
                <a:solidFill>
                  <a:srgbClr val="003366"/>
                </a:solidFill>
              </a:rPr>
              <a:t>。</a:t>
            </a:r>
            <a:r>
              <a:rPr lang="en-US" altLang="zh-CN" sz="2000" b="1" dirty="0">
                <a:solidFill>
                  <a:srgbClr val="003366"/>
                </a:solidFill>
              </a:rPr>
              <a:t>APP</a:t>
            </a:r>
            <a:r>
              <a:rPr lang="zh-CN" altLang="en-US" sz="2000" b="1" dirty="0">
                <a:solidFill>
                  <a:srgbClr val="003366"/>
                </a:solidFill>
              </a:rPr>
              <a:t>第三界面则提供快速拨打</a:t>
            </a:r>
            <a:r>
              <a:rPr lang="en-US" altLang="zh-CN" sz="2000" b="1" dirty="0">
                <a:solidFill>
                  <a:srgbClr val="003366"/>
                </a:solidFill>
              </a:rPr>
              <a:t>120</a:t>
            </a:r>
            <a:r>
              <a:rPr lang="zh-CN" altLang="en-US" sz="2000" b="1" dirty="0">
                <a:solidFill>
                  <a:srgbClr val="003366"/>
                </a:solidFill>
              </a:rPr>
              <a:t>功能，以便应对使用者突发疾病的状况。</a:t>
            </a:r>
            <a:endParaRPr lang="en-US" altLang="zh-CN" sz="2000" b="1" dirty="0">
              <a:solidFill>
                <a:srgbClr val="003366"/>
              </a:solidFill>
            </a:endParaRPr>
          </a:p>
          <a:p>
            <a:endParaRPr lang="zh-CN" altLang="en-US" b="1" dirty="0">
              <a:solidFill>
                <a:srgbClr val="003366"/>
              </a:solidFill>
            </a:endParaRPr>
          </a:p>
        </p:txBody>
      </p:sp>
      <p:sp>
        <p:nvSpPr>
          <p:cNvPr id="19" name="矩形: 圆角 18">
            <a:extLst>
              <a:ext uri="{FF2B5EF4-FFF2-40B4-BE49-F238E27FC236}">
                <a16:creationId xmlns:a16="http://schemas.microsoft.com/office/drawing/2014/main" xmlns="" id="{7DE7D265-2035-431D-B4AB-97A91B6E91CA}"/>
              </a:ext>
            </a:extLst>
          </p:cNvPr>
          <p:cNvSpPr/>
          <p:nvPr/>
        </p:nvSpPr>
        <p:spPr>
          <a:xfrm>
            <a:off x="4094600" y="1177723"/>
            <a:ext cx="7574675" cy="2299092"/>
          </a:xfrm>
          <a:prstGeom prst="roundRect">
            <a:avLst/>
          </a:prstGeom>
          <a:ln w="38100">
            <a:solidFill>
              <a:srgbClr val="003366"/>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b="1" dirty="0">
                <a:solidFill>
                  <a:srgbClr val="003366"/>
                </a:solidFill>
              </a:rPr>
              <a:t>成功安装</a:t>
            </a:r>
            <a:r>
              <a:rPr lang="en-US" altLang="zh-CN" sz="2000" b="1" dirty="0">
                <a:solidFill>
                  <a:srgbClr val="003366"/>
                </a:solidFill>
              </a:rPr>
              <a:t>APP</a:t>
            </a:r>
            <a:r>
              <a:rPr lang="zh-CN" altLang="en-US" sz="2000" b="1" dirty="0">
                <a:solidFill>
                  <a:srgbClr val="003366"/>
                </a:solidFill>
              </a:rPr>
              <a:t>后，使用者在</a:t>
            </a:r>
            <a:r>
              <a:rPr lang="en-US" altLang="zh-CN" sz="2000" b="1" dirty="0">
                <a:solidFill>
                  <a:srgbClr val="003366"/>
                </a:solidFill>
              </a:rPr>
              <a:t>APP</a:t>
            </a:r>
            <a:r>
              <a:rPr lang="zh-CN" altLang="en-US" sz="2000" b="1" dirty="0">
                <a:solidFill>
                  <a:srgbClr val="003366"/>
                </a:solidFill>
              </a:rPr>
              <a:t>首页输入框中输入患者所患疾病，再选择患者当前最重视的的就医条件，系统便可据此分配权重，建立综合评价模型预测分析出最符合使用者需求的医院。此处演示就诊偏头痛时，考虑排队速度建议前往华山医院就诊，就诊麦粒肿考虑医院床位余量建议前往瑞金医院</a:t>
            </a:r>
          </a:p>
        </p:txBody>
      </p:sp>
    </p:spTree>
    <p:extLst>
      <p:ext uri="{BB962C8B-B14F-4D97-AF65-F5344CB8AC3E}">
        <p14:creationId xmlns:p14="http://schemas.microsoft.com/office/powerpoint/2010/main" val="12498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5" presetClass="path" presetSubtype="0" accel="50000" decel="50000" fill="hold" nodeType="withEffect">
                                  <p:stCondLst>
                                    <p:cond delay="0"/>
                                  </p:stCondLst>
                                  <p:childTnLst>
                                    <p:animMotion origin="layout" path="M 0 -4.44444E-6 L -0.52956 -4.44444E-6 " pathEditMode="relative" rAng="0" ptsTypes="AA">
                                      <p:cBhvr>
                                        <p:cTn id="11" dur="1000" spd="-100000" fill="hold"/>
                                        <p:tgtEl>
                                          <p:spTgt spid="15"/>
                                        </p:tgtEl>
                                        <p:attrNameLst>
                                          <p:attrName>ppt_x</p:attrName>
                                          <p:attrName>ppt_y</p:attrName>
                                        </p:attrNameLst>
                                      </p:cBhvr>
                                      <p:rCtr x="-26484" y="0"/>
                                    </p:animMotion>
                                  </p:childTnLst>
                                </p:cTn>
                              </p:par>
                              <p:par>
                                <p:cTn id="12" presetID="53" presetClass="entr" presetSubtype="16"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par>
                                <p:cTn id="17" presetID="35" presetClass="path" presetSubtype="0" accel="50000" decel="50000" fill="hold" grpId="1" nodeType="withEffect">
                                  <p:stCondLst>
                                    <p:cond delay="0"/>
                                  </p:stCondLst>
                                  <p:childTnLst>
                                    <p:animMotion origin="layout" path="M 0 2.59259E-6 L 0.12148 2.59259E-6 " pathEditMode="relative" rAng="0" ptsTypes="AA">
                                      <p:cBhvr>
                                        <p:cTn id="18" dur="1000" spd="-100000" fill="hold"/>
                                        <p:tgtEl>
                                          <p:spTgt spid="16"/>
                                        </p:tgtEl>
                                        <p:attrNameLst>
                                          <p:attrName>ppt_x</p:attrName>
                                          <p:attrName>ppt_y</p:attrName>
                                        </p:attrNameLst>
                                      </p:cBhvr>
                                      <p:rCtr x="6068" y="0"/>
                                    </p:animMotion>
                                  </p:childTnLst>
                                </p:cTn>
                              </p:par>
                              <p:par>
                                <p:cTn id="19" presetID="53" presetClass="entr" presetSubtype="16"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53" presetClass="entr" presetSubtype="16"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par>
                                <p:cTn id="34" presetID="1" presetClass="mediacall" presetSubtype="0" fill="hold" nodeType="withEffect">
                                  <p:stCondLst>
                                    <p:cond delay="0"/>
                                  </p:stCondLst>
                                  <p:childTnLst>
                                    <p:cmd type="call" cmd="playFrom(0.0)">
                                      <p:cBhvr>
                                        <p:cTn id="35" dur="327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5"/>
                </p:tgtEl>
              </p:cMediaNode>
            </p:video>
          </p:childTnLst>
        </p:cTn>
      </p:par>
    </p:tnLst>
    <p:bldLst>
      <p:bldP spid="16" grpId="0"/>
      <p:bldP spid="16" grpId="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42703"/>
            <a:ext cx="12192000" cy="2162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25237" y="4000484"/>
            <a:ext cx="9341527" cy="1446550"/>
          </a:xfrm>
          <a:prstGeom prst="rect">
            <a:avLst/>
          </a:prstGeom>
          <a:noFill/>
        </p:spPr>
        <p:txBody>
          <a:bodyPr wrap="square" rtlCol="0">
            <a:spAutoFit/>
          </a:bodyPr>
          <a:lstStyle/>
          <a:p>
            <a:pPr algn="ctr"/>
            <a:r>
              <a:rPr lang="zh-CN" altLang="en-US" sz="88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成果应用</a:t>
            </a:r>
          </a:p>
        </p:txBody>
      </p:sp>
      <p:sp>
        <p:nvSpPr>
          <p:cNvPr id="6" name="椭圆 5"/>
          <p:cNvSpPr/>
          <p:nvPr/>
        </p:nvSpPr>
        <p:spPr>
          <a:xfrm>
            <a:off x="6588735" y="2898084"/>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7" name="椭圆 6"/>
          <p:cNvSpPr/>
          <p:nvPr/>
        </p:nvSpPr>
        <p:spPr>
          <a:xfrm>
            <a:off x="3546849" y="1391161"/>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8" name="椭圆 7"/>
          <p:cNvSpPr/>
          <p:nvPr/>
        </p:nvSpPr>
        <p:spPr>
          <a:xfrm>
            <a:off x="5091288" y="2601640"/>
            <a:ext cx="770088" cy="770088"/>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9" name="椭圆 8"/>
          <p:cNvSpPr/>
          <p:nvPr/>
        </p:nvSpPr>
        <p:spPr>
          <a:xfrm>
            <a:off x="7572840" y="795199"/>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2" name="椭圆 11"/>
          <p:cNvSpPr/>
          <p:nvPr/>
        </p:nvSpPr>
        <p:spPr>
          <a:xfrm>
            <a:off x="3716918" y="0"/>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4" name="椭圆 13"/>
          <p:cNvSpPr/>
          <p:nvPr/>
        </p:nvSpPr>
        <p:spPr>
          <a:xfrm>
            <a:off x="7067586" y="1806074"/>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4" name="椭圆 3"/>
          <p:cNvSpPr/>
          <p:nvPr/>
        </p:nvSpPr>
        <p:spPr>
          <a:xfrm>
            <a:off x="4698395" y="379230"/>
            <a:ext cx="2568292" cy="2568292"/>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1" name="文本框 20"/>
          <p:cNvSpPr txBox="1"/>
          <p:nvPr/>
        </p:nvSpPr>
        <p:spPr>
          <a:xfrm>
            <a:off x="5551674" y="484883"/>
            <a:ext cx="1067921" cy="2185214"/>
          </a:xfrm>
          <a:prstGeom prst="rect">
            <a:avLst/>
          </a:prstGeom>
          <a:noFill/>
        </p:spPr>
        <p:txBody>
          <a:bodyPr wrap="none" rtlCol="0">
            <a:spAutoFit/>
          </a:bodyPr>
          <a:lstStyle/>
          <a:p>
            <a:r>
              <a:rPr lang="en-US" altLang="zh-CN" sz="13600" dirty="0">
                <a:solidFill>
                  <a:schemeClr val="accent1">
                    <a:lumMod val="75000"/>
                  </a:schemeClr>
                </a:solidFill>
                <a:latin typeface="AgencyFB" panose="02000806040000020003" pitchFamily="2" charset="0"/>
              </a:rPr>
              <a:t>6</a:t>
            </a:r>
            <a:endParaRPr lang="zh-CN" altLang="en-US" sz="13600" dirty="0">
              <a:solidFill>
                <a:schemeClr val="accent1">
                  <a:lumMod val="75000"/>
                </a:schemeClr>
              </a:solidFill>
              <a:latin typeface="AgencyFB" panose="02000806040000020003" pitchFamily="2" charset="0"/>
            </a:endParaRPr>
          </a:p>
        </p:txBody>
      </p:sp>
      <p:sp>
        <p:nvSpPr>
          <p:cNvPr id="23" name="文本框 22"/>
          <p:cNvSpPr txBox="1"/>
          <p:nvPr/>
        </p:nvSpPr>
        <p:spPr>
          <a:xfrm>
            <a:off x="5115050" y="2348009"/>
            <a:ext cx="1734982" cy="461665"/>
          </a:xfrm>
          <a:prstGeom prst="rect">
            <a:avLst/>
          </a:prstGeom>
          <a:noFill/>
        </p:spPr>
        <p:txBody>
          <a:bodyPr wrap="square" rtlCol="0">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rPr>
              <a:t>PART 06</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37416546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250" fill="hold"/>
                                        <p:tgtEl>
                                          <p:spTgt spid="21"/>
                                        </p:tgtEl>
                                        <p:attrNameLst>
                                          <p:attrName>ppt_w</p:attrName>
                                        </p:attrNameLst>
                                      </p:cBhvr>
                                      <p:tavLst>
                                        <p:tav tm="0">
                                          <p:val>
                                            <p:fltVal val="0"/>
                                          </p:val>
                                        </p:tav>
                                        <p:tav tm="100000">
                                          <p:val>
                                            <p:strVal val="#ppt_w"/>
                                          </p:val>
                                        </p:tav>
                                      </p:tavLst>
                                    </p:anim>
                                    <p:anim calcmode="lin" valueType="num">
                                      <p:cBhvr>
                                        <p:cTn id="17" dur="250" fill="hold"/>
                                        <p:tgtEl>
                                          <p:spTgt spid="21"/>
                                        </p:tgtEl>
                                        <p:attrNameLst>
                                          <p:attrName>ppt_h</p:attrName>
                                        </p:attrNameLst>
                                      </p:cBhvr>
                                      <p:tavLst>
                                        <p:tav tm="0">
                                          <p:val>
                                            <p:fltVal val="0"/>
                                          </p:val>
                                        </p:tav>
                                        <p:tav tm="100000">
                                          <p:val>
                                            <p:strVal val="#ppt_h"/>
                                          </p:val>
                                        </p:tav>
                                      </p:tavLst>
                                    </p:anim>
                                    <p:animEffect transition="in" filter="fade">
                                      <p:cBhvr>
                                        <p:cTn id="18" dur="250"/>
                                        <p:tgtEl>
                                          <p:spTgt spid="21"/>
                                        </p:tgtEl>
                                      </p:cBhvr>
                                    </p:animEffect>
                                  </p:childTnLst>
                                </p:cTn>
                              </p:par>
                              <p:par>
                                <p:cTn id="19" presetID="6" presetClass="emph" presetSubtype="0" decel="100000" fill="hold" grpId="1" nodeType="withEffect">
                                  <p:stCondLst>
                                    <p:cond delay="600"/>
                                  </p:stCondLst>
                                  <p:childTnLst>
                                    <p:animScale>
                                      <p:cBhvr>
                                        <p:cTn id="20" dur="250" fill="hold"/>
                                        <p:tgtEl>
                                          <p:spTgt spid="21"/>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21"/>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50" fill="hold"/>
                                        <p:tgtEl>
                                          <p:spTgt spid="23"/>
                                        </p:tgtEl>
                                        <p:attrNameLst>
                                          <p:attrName>ppt_w</p:attrName>
                                        </p:attrNameLst>
                                      </p:cBhvr>
                                      <p:tavLst>
                                        <p:tav tm="0">
                                          <p:val>
                                            <p:fltVal val="0"/>
                                          </p:val>
                                        </p:tav>
                                        <p:tav tm="100000">
                                          <p:val>
                                            <p:strVal val="#ppt_w"/>
                                          </p:val>
                                        </p:tav>
                                      </p:tavLst>
                                    </p:anim>
                                    <p:anim calcmode="lin" valueType="num">
                                      <p:cBhvr>
                                        <p:cTn id="26" dur="250" fill="hold"/>
                                        <p:tgtEl>
                                          <p:spTgt spid="23"/>
                                        </p:tgtEl>
                                        <p:attrNameLst>
                                          <p:attrName>ppt_h</p:attrName>
                                        </p:attrNameLst>
                                      </p:cBhvr>
                                      <p:tavLst>
                                        <p:tav tm="0">
                                          <p:val>
                                            <p:fltVal val="0"/>
                                          </p:val>
                                        </p:tav>
                                        <p:tav tm="100000">
                                          <p:val>
                                            <p:strVal val="#ppt_h"/>
                                          </p:val>
                                        </p:tav>
                                      </p:tavLst>
                                    </p:anim>
                                    <p:animEffect transition="in" filter="fade">
                                      <p:cBhvr>
                                        <p:cTn id="27" dur="250"/>
                                        <p:tgtEl>
                                          <p:spTgt spid="23"/>
                                        </p:tgtEl>
                                      </p:cBhvr>
                                    </p:animEffect>
                                  </p:childTnLst>
                                </p:cTn>
                              </p:par>
                              <p:par>
                                <p:cTn id="28" presetID="6" presetClass="emph" presetSubtype="0" decel="100000" fill="hold" grpId="1" nodeType="withEffect">
                                  <p:stCondLst>
                                    <p:cond delay="800"/>
                                  </p:stCondLst>
                                  <p:childTnLst>
                                    <p:animScale>
                                      <p:cBhvr>
                                        <p:cTn id="29" dur="250" fill="hold"/>
                                        <p:tgtEl>
                                          <p:spTgt spid="23"/>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3"/>
                                        </p:tgtEl>
                                      </p:cBhvr>
                                      <p:by x="83000" y="83000"/>
                                    </p:animScale>
                                  </p:childTnLst>
                                </p:cTn>
                              </p:par>
                            </p:childTnLst>
                          </p:cTn>
                        </p:par>
                        <p:par>
                          <p:cTn id="32" fill="hold">
                            <p:stCondLst>
                              <p:cond delay="125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Effect transition="in" filter="fade">
                                      <p:cBhvr>
                                        <p:cTn id="52" dur="500"/>
                                        <p:tgtEl>
                                          <p:spTgt spid="6"/>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Effect transition="in" filter="fade">
                                      <p:cBhvr>
                                        <p:cTn id="62" dur="500"/>
                                        <p:tgtEl>
                                          <p:spTgt spid="9"/>
                                        </p:tgtEl>
                                      </p:cBhvr>
                                    </p:animEffect>
                                  </p:childTnLst>
                                </p:cTn>
                              </p:par>
                            </p:childTnLst>
                          </p:cTn>
                        </p:par>
                        <p:par>
                          <p:cTn id="63" fill="hold">
                            <p:stCondLst>
                              <p:cond delay="2150"/>
                            </p:stCondLst>
                            <p:childTnLst>
                              <p:par>
                                <p:cTn id="64" presetID="53" presetClass="entr" presetSubtype="16" fill="hold" grpId="0"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fltVal val="0"/>
                                          </p:val>
                                        </p:tav>
                                        <p:tav tm="100000">
                                          <p:val>
                                            <p:strVal val="#ppt_h"/>
                                          </p:val>
                                        </p:tav>
                                      </p:tavLst>
                                    </p:anim>
                                    <p:animEffect transition="in" filter="fade">
                                      <p:cBhvr>
                                        <p:cTn id="68" dur="500"/>
                                        <p:tgtEl>
                                          <p:spTgt spid="2"/>
                                        </p:tgtEl>
                                      </p:cBhvr>
                                    </p:animEffect>
                                  </p:childTnLst>
                                </p:cTn>
                              </p:par>
                            </p:childTnLst>
                          </p:cTn>
                        </p:par>
                        <p:par>
                          <p:cTn id="69" fill="hold">
                            <p:stCondLst>
                              <p:cond delay="2650"/>
                            </p:stCondLst>
                            <p:childTnLst>
                              <p:par>
                                <p:cTn id="70" presetID="53" presetClass="entr" presetSubtype="16"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250" fill="hold"/>
                                        <p:tgtEl>
                                          <p:spTgt spid="22"/>
                                        </p:tgtEl>
                                        <p:attrNameLst>
                                          <p:attrName>ppt_w</p:attrName>
                                        </p:attrNameLst>
                                      </p:cBhvr>
                                      <p:tavLst>
                                        <p:tav tm="0">
                                          <p:val>
                                            <p:fltVal val="0"/>
                                          </p:val>
                                        </p:tav>
                                        <p:tav tm="100000">
                                          <p:val>
                                            <p:strVal val="#ppt_w"/>
                                          </p:val>
                                        </p:tav>
                                      </p:tavLst>
                                    </p:anim>
                                    <p:anim calcmode="lin" valueType="num">
                                      <p:cBhvr>
                                        <p:cTn id="73" dur="250" fill="hold"/>
                                        <p:tgtEl>
                                          <p:spTgt spid="22"/>
                                        </p:tgtEl>
                                        <p:attrNameLst>
                                          <p:attrName>ppt_h</p:attrName>
                                        </p:attrNameLst>
                                      </p:cBhvr>
                                      <p:tavLst>
                                        <p:tav tm="0">
                                          <p:val>
                                            <p:fltVal val="0"/>
                                          </p:val>
                                        </p:tav>
                                        <p:tav tm="100000">
                                          <p:val>
                                            <p:strVal val="#ppt_h"/>
                                          </p:val>
                                        </p:tav>
                                      </p:tavLst>
                                    </p:anim>
                                    <p:animEffect transition="in" filter="fade">
                                      <p:cBhvr>
                                        <p:cTn id="74" dur="250"/>
                                        <p:tgtEl>
                                          <p:spTgt spid="22"/>
                                        </p:tgtEl>
                                      </p:cBhvr>
                                    </p:animEffect>
                                  </p:childTnLst>
                                </p:cTn>
                              </p:par>
                              <p:par>
                                <p:cTn id="75" presetID="6" presetClass="emph" presetSubtype="0" decel="100000" fill="hold" grpId="1" nodeType="withEffect">
                                  <p:stCondLst>
                                    <p:cond delay="200"/>
                                  </p:stCondLst>
                                  <p:childTnLst>
                                    <p:animScale>
                                      <p:cBhvr>
                                        <p:cTn id="76" dur="250" fill="hold"/>
                                        <p:tgtEl>
                                          <p:spTgt spid="22"/>
                                        </p:tgtEl>
                                      </p:cBhvr>
                                      <p:by x="120000" y="120000"/>
                                    </p:animScale>
                                  </p:childTnLst>
                                </p:cTn>
                              </p:par>
                              <p:par>
                                <p:cTn id="77" presetID="6" presetClass="emph" presetSubtype="0" decel="100000" fill="hold" grpId="2" nodeType="withEffect">
                                  <p:stCondLst>
                                    <p:cond delay="400"/>
                                  </p:stCondLst>
                                  <p:childTnLst>
                                    <p:animScale>
                                      <p:cBhvr>
                                        <p:cTn id="78" dur="250" fill="hold"/>
                                        <p:tgtEl>
                                          <p:spTgt spid="22"/>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2" grpId="1"/>
      <p:bldP spid="22" grpId="2"/>
      <p:bldP spid="6" grpId="0" animBg="1"/>
      <p:bldP spid="7" grpId="0" animBg="1"/>
      <p:bldP spid="8" grpId="0" animBg="1"/>
      <p:bldP spid="9" grpId="0" animBg="1"/>
      <p:bldP spid="12" grpId="0" animBg="1"/>
      <p:bldP spid="14" grpId="0" animBg="1"/>
      <p:bldP spid="4" grpId="0" animBg="1"/>
      <p:bldP spid="4" grpId="1" animBg="1"/>
      <p:bldP spid="4" grpId="2" animBg="1"/>
      <p:bldP spid="21" grpId="0"/>
      <p:bldP spid="21" grpId="1"/>
      <p:bldP spid="21" grpId="2"/>
      <p:bldP spid="23" grpId="0"/>
      <p:bldP spid="23" grpId="1"/>
      <p:bldP spid="2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775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038254" y="218741"/>
            <a:ext cx="4115492" cy="523220"/>
          </a:xfrm>
          <a:prstGeom prst="rect">
            <a:avLst/>
          </a:prstGeom>
          <a:noFill/>
        </p:spPr>
        <p:txBody>
          <a:bodyPr wrap="square" rtlCol="0">
            <a:spAutoFit/>
          </a:bodyPr>
          <a:lstStyle/>
          <a:p>
            <a:pPr algn="ctr"/>
            <a:r>
              <a:rPr lang="zh-CN" altLang="en-US" sz="2800" b="1" dirty="0">
                <a:solidFill>
                  <a:srgbClr val="005973"/>
                </a:solidFill>
                <a:latin typeface="微软雅黑" panose="020B0503020204020204" pitchFamily="34" charset="-122"/>
                <a:ea typeface="微软雅黑" panose="020B0503020204020204" pitchFamily="34" charset="-122"/>
                <a:cs typeface="Aharoni" panose="02010803020104030203" pitchFamily="2" charset="-79"/>
              </a:rPr>
              <a:t>应用成果</a:t>
            </a:r>
          </a:p>
        </p:txBody>
      </p:sp>
      <p:sp>
        <p:nvSpPr>
          <p:cNvPr id="4" name="椭圆 3"/>
          <p:cNvSpPr/>
          <p:nvPr/>
        </p:nvSpPr>
        <p:spPr>
          <a:xfrm>
            <a:off x="6711563" y="1785996"/>
            <a:ext cx="650653" cy="650653"/>
          </a:xfrm>
          <a:prstGeom prst="ellipse">
            <a:avLst/>
          </a:prstGeom>
          <a:solidFill>
            <a:schemeClr val="accent1"/>
          </a:soli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椭圆 4"/>
          <p:cNvSpPr/>
          <p:nvPr/>
        </p:nvSpPr>
        <p:spPr>
          <a:xfrm>
            <a:off x="6719947" y="3330062"/>
            <a:ext cx="650653" cy="650653"/>
          </a:xfrm>
          <a:prstGeom prst="ellipse">
            <a:avLst/>
          </a:prstGeom>
          <a:solidFill>
            <a:schemeClr val="accent2"/>
          </a:soli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椭圆 5"/>
          <p:cNvSpPr/>
          <p:nvPr/>
        </p:nvSpPr>
        <p:spPr>
          <a:xfrm>
            <a:off x="6711562" y="4884699"/>
            <a:ext cx="650653" cy="650653"/>
          </a:xfrm>
          <a:prstGeom prst="ellipse">
            <a:avLst/>
          </a:prstGeom>
          <a:solidFill>
            <a:schemeClr val="accent3"/>
          </a:soli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Freeform 1656"/>
          <p:cNvSpPr>
            <a:spLocks noEditPoints="1"/>
          </p:cNvSpPr>
          <p:nvPr/>
        </p:nvSpPr>
        <p:spPr bwMode="auto">
          <a:xfrm>
            <a:off x="6825113" y="1900874"/>
            <a:ext cx="423553" cy="420897"/>
          </a:xfrm>
          <a:custGeom>
            <a:avLst/>
            <a:gdLst>
              <a:gd name="T0" fmla="*/ 0 w 135"/>
              <a:gd name="T1" fmla="*/ 67 h 134"/>
              <a:gd name="T2" fmla="*/ 135 w 135"/>
              <a:gd name="T3" fmla="*/ 67 h 134"/>
              <a:gd name="T4" fmla="*/ 57 w 135"/>
              <a:gd name="T5" fmla="*/ 10 h 134"/>
              <a:gd name="T6" fmla="*/ 26 w 135"/>
              <a:gd name="T7" fmla="*/ 26 h 134"/>
              <a:gd name="T8" fmla="*/ 22 w 135"/>
              <a:gd name="T9" fmla="*/ 30 h 134"/>
              <a:gd name="T10" fmla="*/ 32 w 135"/>
              <a:gd name="T11" fmla="*/ 64 h 134"/>
              <a:gd name="T12" fmla="*/ 22 w 135"/>
              <a:gd name="T13" fmla="*/ 30 h 134"/>
              <a:gd name="T14" fmla="*/ 32 w 135"/>
              <a:gd name="T15" fmla="*/ 70 h 134"/>
              <a:gd name="T16" fmla="*/ 22 w 135"/>
              <a:gd name="T17" fmla="*/ 103 h 134"/>
              <a:gd name="T18" fmla="*/ 26 w 135"/>
              <a:gd name="T19" fmla="*/ 108 h 134"/>
              <a:gd name="T20" fmla="*/ 57 w 135"/>
              <a:gd name="T21" fmla="*/ 124 h 134"/>
              <a:gd name="T22" fmla="*/ 65 w 135"/>
              <a:gd name="T23" fmla="*/ 122 h 134"/>
              <a:gd name="T24" fmla="*/ 65 w 135"/>
              <a:gd name="T25" fmla="*/ 93 h 134"/>
              <a:gd name="T26" fmla="*/ 65 w 135"/>
              <a:gd name="T27" fmla="*/ 87 h 134"/>
              <a:gd name="T28" fmla="*/ 39 w 135"/>
              <a:gd name="T29" fmla="*/ 70 h 134"/>
              <a:gd name="T30" fmla="*/ 65 w 135"/>
              <a:gd name="T31" fmla="*/ 87 h 134"/>
              <a:gd name="T32" fmla="*/ 39 w 135"/>
              <a:gd name="T33" fmla="*/ 64 h 134"/>
              <a:gd name="T34" fmla="*/ 65 w 135"/>
              <a:gd name="T35" fmla="*/ 47 h 134"/>
              <a:gd name="T36" fmla="*/ 65 w 135"/>
              <a:gd name="T37" fmla="*/ 41 h 134"/>
              <a:gd name="T38" fmla="*/ 65 w 135"/>
              <a:gd name="T39" fmla="*/ 12 h 134"/>
              <a:gd name="T40" fmla="*/ 126 w 135"/>
              <a:gd name="T41" fmla="*/ 64 h 134"/>
              <a:gd name="T42" fmla="*/ 99 w 135"/>
              <a:gd name="T43" fmla="*/ 40 h 134"/>
              <a:gd name="T44" fmla="*/ 126 w 135"/>
              <a:gd name="T45" fmla="*/ 64 h 134"/>
              <a:gd name="T46" fmla="*/ 96 w 135"/>
              <a:gd name="T47" fmla="*/ 34 h 134"/>
              <a:gd name="T48" fmla="*/ 109 w 135"/>
              <a:gd name="T49" fmla="*/ 26 h 134"/>
              <a:gd name="T50" fmla="*/ 90 w 135"/>
              <a:gd name="T51" fmla="*/ 37 h 134"/>
              <a:gd name="T52" fmla="*/ 71 w 135"/>
              <a:gd name="T53" fmla="*/ 12 h 134"/>
              <a:gd name="T54" fmla="*/ 93 w 135"/>
              <a:gd name="T55" fmla="*/ 43 h 134"/>
              <a:gd name="T56" fmla="*/ 71 w 135"/>
              <a:gd name="T57" fmla="*/ 64 h 134"/>
              <a:gd name="T58" fmla="*/ 71 w 135"/>
              <a:gd name="T59" fmla="*/ 70 h 134"/>
              <a:gd name="T60" fmla="*/ 93 w 135"/>
              <a:gd name="T61" fmla="*/ 91 h 134"/>
              <a:gd name="T62" fmla="*/ 71 w 135"/>
              <a:gd name="T63" fmla="*/ 70 h 134"/>
              <a:gd name="T64" fmla="*/ 71 w 135"/>
              <a:gd name="T65" fmla="*/ 93 h 134"/>
              <a:gd name="T66" fmla="*/ 71 w 135"/>
              <a:gd name="T67" fmla="*/ 122 h 134"/>
              <a:gd name="T68" fmla="*/ 96 w 135"/>
              <a:gd name="T69" fmla="*/ 99 h 134"/>
              <a:gd name="T70" fmla="*/ 78 w 135"/>
              <a:gd name="T71" fmla="*/ 124 h 134"/>
              <a:gd name="T72" fmla="*/ 99 w 135"/>
              <a:gd name="T73" fmla="*/ 93 h 134"/>
              <a:gd name="T74" fmla="*/ 126 w 135"/>
              <a:gd name="T75"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34">
                <a:moveTo>
                  <a:pt x="68" y="0"/>
                </a:moveTo>
                <a:cubicBezTo>
                  <a:pt x="31" y="0"/>
                  <a:pt x="0" y="30"/>
                  <a:pt x="0" y="67"/>
                </a:cubicBezTo>
                <a:cubicBezTo>
                  <a:pt x="0" y="104"/>
                  <a:pt x="31" y="134"/>
                  <a:pt x="68" y="134"/>
                </a:cubicBezTo>
                <a:cubicBezTo>
                  <a:pt x="105" y="134"/>
                  <a:pt x="135" y="104"/>
                  <a:pt x="135" y="67"/>
                </a:cubicBezTo>
                <a:cubicBezTo>
                  <a:pt x="135" y="30"/>
                  <a:pt x="105" y="0"/>
                  <a:pt x="68" y="0"/>
                </a:cubicBezTo>
                <a:close/>
                <a:moveTo>
                  <a:pt x="57" y="10"/>
                </a:moveTo>
                <a:cubicBezTo>
                  <a:pt x="52" y="15"/>
                  <a:pt x="44" y="23"/>
                  <a:pt x="39" y="34"/>
                </a:cubicBezTo>
                <a:cubicBezTo>
                  <a:pt x="33" y="31"/>
                  <a:pt x="29" y="28"/>
                  <a:pt x="26" y="26"/>
                </a:cubicBezTo>
                <a:cubicBezTo>
                  <a:pt x="35" y="17"/>
                  <a:pt x="46" y="12"/>
                  <a:pt x="57" y="10"/>
                </a:cubicBezTo>
                <a:close/>
                <a:moveTo>
                  <a:pt x="22" y="30"/>
                </a:moveTo>
                <a:cubicBezTo>
                  <a:pt x="25" y="33"/>
                  <a:pt x="30" y="37"/>
                  <a:pt x="37" y="40"/>
                </a:cubicBezTo>
                <a:cubicBezTo>
                  <a:pt x="34" y="48"/>
                  <a:pt x="33" y="56"/>
                  <a:pt x="32" y="64"/>
                </a:cubicBezTo>
                <a:cubicBezTo>
                  <a:pt x="31" y="64"/>
                  <a:pt x="11" y="64"/>
                  <a:pt x="10" y="64"/>
                </a:cubicBezTo>
                <a:cubicBezTo>
                  <a:pt x="10" y="52"/>
                  <a:pt x="15" y="40"/>
                  <a:pt x="22" y="30"/>
                </a:cubicBezTo>
                <a:close/>
                <a:moveTo>
                  <a:pt x="10" y="70"/>
                </a:moveTo>
                <a:cubicBezTo>
                  <a:pt x="11" y="70"/>
                  <a:pt x="31" y="70"/>
                  <a:pt x="32" y="70"/>
                </a:cubicBezTo>
                <a:cubicBezTo>
                  <a:pt x="33" y="78"/>
                  <a:pt x="34" y="86"/>
                  <a:pt x="37" y="93"/>
                </a:cubicBezTo>
                <a:cubicBezTo>
                  <a:pt x="30" y="97"/>
                  <a:pt x="25" y="101"/>
                  <a:pt x="22" y="103"/>
                </a:cubicBezTo>
                <a:cubicBezTo>
                  <a:pt x="15" y="94"/>
                  <a:pt x="10" y="82"/>
                  <a:pt x="10" y="70"/>
                </a:cubicBezTo>
                <a:close/>
                <a:moveTo>
                  <a:pt x="26" y="108"/>
                </a:moveTo>
                <a:cubicBezTo>
                  <a:pt x="29" y="106"/>
                  <a:pt x="33" y="102"/>
                  <a:pt x="39" y="99"/>
                </a:cubicBezTo>
                <a:cubicBezTo>
                  <a:pt x="44" y="111"/>
                  <a:pt x="52" y="119"/>
                  <a:pt x="57" y="124"/>
                </a:cubicBezTo>
                <a:cubicBezTo>
                  <a:pt x="46" y="122"/>
                  <a:pt x="35" y="116"/>
                  <a:pt x="26" y="108"/>
                </a:cubicBezTo>
                <a:close/>
                <a:moveTo>
                  <a:pt x="65" y="122"/>
                </a:moveTo>
                <a:cubicBezTo>
                  <a:pt x="59" y="118"/>
                  <a:pt x="51" y="109"/>
                  <a:pt x="45" y="97"/>
                </a:cubicBezTo>
                <a:cubicBezTo>
                  <a:pt x="51" y="95"/>
                  <a:pt x="58" y="93"/>
                  <a:pt x="65" y="93"/>
                </a:cubicBezTo>
                <a:cubicBezTo>
                  <a:pt x="65" y="94"/>
                  <a:pt x="65" y="119"/>
                  <a:pt x="65" y="122"/>
                </a:cubicBezTo>
                <a:close/>
                <a:moveTo>
                  <a:pt x="65" y="87"/>
                </a:moveTo>
                <a:cubicBezTo>
                  <a:pt x="57" y="87"/>
                  <a:pt x="50" y="88"/>
                  <a:pt x="43" y="91"/>
                </a:cubicBezTo>
                <a:cubicBezTo>
                  <a:pt x="40" y="84"/>
                  <a:pt x="39" y="77"/>
                  <a:pt x="39" y="70"/>
                </a:cubicBezTo>
                <a:cubicBezTo>
                  <a:pt x="40" y="70"/>
                  <a:pt x="63" y="70"/>
                  <a:pt x="65" y="70"/>
                </a:cubicBezTo>
                <a:cubicBezTo>
                  <a:pt x="65" y="71"/>
                  <a:pt x="65" y="86"/>
                  <a:pt x="65" y="87"/>
                </a:cubicBezTo>
                <a:close/>
                <a:moveTo>
                  <a:pt x="65" y="64"/>
                </a:moveTo>
                <a:cubicBezTo>
                  <a:pt x="63" y="64"/>
                  <a:pt x="40" y="64"/>
                  <a:pt x="39" y="64"/>
                </a:cubicBezTo>
                <a:cubicBezTo>
                  <a:pt x="39" y="56"/>
                  <a:pt x="40" y="49"/>
                  <a:pt x="43" y="43"/>
                </a:cubicBezTo>
                <a:cubicBezTo>
                  <a:pt x="50" y="45"/>
                  <a:pt x="57" y="47"/>
                  <a:pt x="65" y="47"/>
                </a:cubicBezTo>
                <a:cubicBezTo>
                  <a:pt x="65" y="48"/>
                  <a:pt x="65" y="62"/>
                  <a:pt x="65" y="64"/>
                </a:cubicBezTo>
                <a:close/>
                <a:moveTo>
                  <a:pt x="65" y="41"/>
                </a:moveTo>
                <a:cubicBezTo>
                  <a:pt x="58" y="40"/>
                  <a:pt x="51" y="39"/>
                  <a:pt x="45" y="37"/>
                </a:cubicBezTo>
                <a:cubicBezTo>
                  <a:pt x="51" y="24"/>
                  <a:pt x="59" y="16"/>
                  <a:pt x="65" y="12"/>
                </a:cubicBezTo>
                <a:cubicBezTo>
                  <a:pt x="65" y="14"/>
                  <a:pt x="65" y="39"/>
                  <a:pt x="65" y="41"/>
                </a:cubicBezTo>
                <a:close/>
                <a:moveTo>
                  <a:pt x="126" y="64"/>
                </a:moveTo>
                <a:cubicBezTo>
                  <a:pt x="125" y="64"/>
                  <a:pt x="104" y="64"/>
                  <a:pt x="103" y="64"/>
                </a:cubicBezTo>
                <a:cubicBezTo>
                  <a:pt x="103" y="56"/>
                  <a:pt x="101" y="48"/>
                  <a:pt x="99" y="40"/>
                </a:cubicBezTo>
                <a:cubicBezTo>
                  <a:pt x="106" y="37"/>
                  <a:pt x="111" y="33"/>
                  <a:pt x="113" y="30"/>
                </a:cubicBezTo>
                <a:cubicBezTo>
                  <a:pt x="121" y="40"/>
                  <a:pt x="125" y="52"/>
                  <a:pt x="126" y="64"/>
                </a:cubicBezTo>
                <a:close/>
                <a:moveTo>
                  <a:pt x="109" y="26"/>
                </a:moveTo>
                <a:cubicBezTo>
                  <a:pt x="107" y="28"/>
                  <a:pt x="103" y="31"/>
                  <a:pt x="96" y="34"/>
                </a:cubicBezTo>
                <a:cubicBezTo>
                  <a:pt x="91" y="23"/>
                  <a:pt x="84" y="15"/>
                  <a:pt x="78" y="10"/>
                </a:cubicBezTo>
                <a:cubicBezTo>
                  <a:pt x="90" y="12"/>
                  <a:pt x="101" y="17"/>
                  <a:pt x="109" y="26"/>
                </a:cubicBezTo>
                <a:close/>
                <a:moveTo>
                  <a:pt x="71" y="12"/>
                </a:moveTo>
                <a:cubicBezTo>
                  <a:pt x="76" y="16"/>
                  <a:pt x="85" y="24"/>
                  <a:pt x="90" y="37"/>
                </a:cubicBezTo>
                <a:cubicBezTo>
                  <a:pt x="84" y="39"/>
                  <a:pt x="78" y="40"/>
                  <a:pt x="71" y="41"/>
                </a:cubicBezTo>
                <a:cubicBezTo>
                  <a:pt x="71" y="39"/>
                  <a:pt x="71" y="14"/>
                  <a:pt x="71" y="12"/>
                </a:cubicBezTo>
                <a:close/>
                <a:moveTo>
                  <a:pt x="71" y="47"/>
                </a:moveTo>
                <a:cubicBezTo>
                  <a:pt x="79" y="47"/>
                  <a:pt x="86" y="45"/>
                  <a:pt x="93" y="43"/>
                </a:cubicBezTo>
                <a:cubicBezTo>
                  <a:pt x="95" y="49"/>
                  <a:pt x="97" y="56"/>
                  <a:pt x="97" y="64"/>
                </a:cubicBezTo>
                <a:cubicBezTo>
                  <a:pt x="95" y="64"/>
                  <a:pt x="72" y="64"/>
                  <a:pt x="71" y="64"/>
                </a:cubicBezTo>
                <a:cubicBezTo>
                  <a:pt x="71" y="62"/>
                  <a:pt x="71" y="48"/>
                  <a:pt x="71" y="47"/>
                </a:cubicBezTo>
                <a:close/>
                <a:moveTo>
                  <a:pt x="71" y="70"/>
                </a:moveTo>
                <a:cubicBezTo>
                  <a:pt x="72" y="70"/>
                  <a:pt x="95" y="70"/>
                  <a:pt x="97" y="70"/>
                </a:cubicBezTo>
                <a:cubicBezTo>
                  <a:pt x="97" y="77"/>
                  <a:pt x="95" y="84"/>
                  <a:pt x="93" y="91"/>
                </a:cubicBezTo>
                <a:cubicBezTo>
                  <a:pt x="86" y="88"/>
                  <a:pt x="79" y="87"/>
                  <a:pt x="71" y="87"/>
                </a:cubicBezTo>
                <a:cubicBezTo>
                  <a:pt x="71" y="86"/>
                  <a:pt x="71" y="71"/>
                  <a:pt x="71" y="70"/>
                </a:cubicBezTo>
                <a:close/>
                <a:moveTo>
                  <a:pt x="71" y="122"/>
                </a:moveTo>
                <a:cubicBezTo>
                  <a:pt x="71" y="119"/>
                  <a:pt x="71" y="94"/>
                  <a:pt x="71" y="93"/>
                </a:cubicBezTo>
                <a:cubicBezTo>
                  <a:pt x="78" y="93"/>
                  <a:pt x="84" y="95"/>
                  <a:pt x="90" y="97"/>
                </a:cubicBezTo>
                <a:cubicBezTo>
                  <a:pt x="85" y="109"/>
                  <a:pt x="76" y="118"/>
                  <a:pt x="71" y="122"/>
                </a:cubicBezTo>
                <a:close/>
                <a:moveTo>
                  <a:pt x="78" y="124"/>
                </a:moveTo>
                <a:cubicBezTo>
                  <a:pt x="84" y="119"/>
                  <a:pt x="91" y="111"/>
                  <a:pt x="96" y="99"/>
                </a:cubicBezTo>
                <a:cubicBezTo>
                  <a:pt x="103" y="102"/>
                  <a:pt x="107" y="106"/>
                  <a:pt x="109" y="108"/>
                </a:cubicBezTo>
                <a:cubicBezTo>
                  <a:pt x="101" y="116"/>
                  <a:pt x="90" y="122"/>
                  <a:pt x="78" y="124"/>
                </a:cubicBezTo>
                <a:close/>
                <a:moveTo>
                  <a:pt x="113" y="103"/>
                </a:moveTo>
                <a:cubicBezTo>
                  <a:pt x="111" y="101"/>
                  <a:pt x="106" y="97"/>
                  <a:pt x="99" y="93"/>
                </a:cubicBezTo>
                <a:cubicBezTo>
                  <a:pt x="101" y="86"/>
                  <a:pt x="103" y="78"/>
                  <a:pt x="103" y="70"/>
                </a:cubicBezTo>
                <a:cubicBezTo>
                  <a:pt x="104" y="70"/>
                  <a:pt x="125" y="70"/>
                  <a:pt x="126" y="70"/>
                </a:cubicBezTo>
                <a:cubicBezTo>
                  <a:pt x="125" y="82"/>
                  <a:pt x="121" y="94"/>
                  <a:pt x="113" y="1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a:xfrm>
            <a:off x="6837639" y="3447754"/>
            <a:ext cx="415269" cy="415269"/>
            <a:chOff x="11030066" y="2731563"/>
            <a:chExt cx="473075" cy="473075"/>
          </a:xfrm>
          <a:solidFill>
            <a:schemeClr val="bg1"/>
          </a:solidFill>
        </p:grpSpPr>
        <p:sp>
          <p:nvSpPr>
            <p:cNvPr id="9" name="Freeform 2083"/>
            <p:cNvSpPr>
              <a:spLocks noEditPoints="1"/>
            </p:cNvSpPr>
            <p:nvPr/>
          </p:nvSpPr>
          <p:spPr bwMode="auto">
            <a:xfrm>
              <a:off x="11030066" y="2731563"/>
              <a:ext cx="473075" cy="473075"/>
            </a:xfrm>
            <a:custGeom>
              <a:avLst/>
              <a:gdLst>
                <a:gd name="T0" fmla="*/ 63 w 126"/>
                <a:gd name="T1" fmla="*/ 0 h 126"/>
                <a:gd name="T2" fmla="*/ 0 w 126"/>
                <a:gd name="T3" fmla="*/ 63 h 126"/>
                <a:gd name="T4" fmla="*/ 63 w 126"/>
                <a:gd name="T5" fmla="*/ 126 h 126"/>
                <a:gd name="T6" fmla="*/ 126 w 126"/>
                <a:gd name="T7" fmla="*/ 63 h 126"/>
                <a:gd name="T8" fmla="*/ 63 w 126"/>
                <a:gd name="T9" fmla="*/ 0 h 126"/>
                <a:gd name="T10" fmla="*/ 63 w 126"/>
                <a:gd name="T11" fmla="*/ 118 h 126"/>
                <a:gd name="T12" fmla="*/ 9 w 126"/>
                <a:gd name="T13" fmla="*/ 63 h 126"/>
                <a:gd name="T14" fmla="*/ 63 w 126"/>
                <a:gd name="T15" fmla="*/ 9 h 126"/>
                <a:gd name="T16" fmla="*/ 118 w 126"/>
                <a:gd name="T17" fmla="*/ 63 h 126"/>
                <a:gd name="T18" fmla="*/ 63 w 126"/>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6">
                  <a:moveTo>
                    <a:pt x="63" y="0"/>
                  </a:moveTo>
                  <a:cubicBezTo>
                    <a:pt x="29" y="0"/>
                    <a:pt x="0" y="29"/>
                    <a:pt x="0" y="63"/>
                  </a:cubicBezTo>
                  <a:cubicBezTo>
                    <a:pt x="0" y="98"/>
                    <a:pt x="29" y="126"/>
                    <a:pt x="63" y="126"/>
                  </a:cubicBezTo>
                  <a:cubicBezTo>
                    <a:pt x="98" y="126"/>
                    <a:pt x="126" y="98"/>
                    <a:pt x="126" y="63"/>
                  </a:cubicBezTo>
                  <a:cubicBezTo>
                    <a:pt x="126" y="29"/>
                    <a:pt x="98" y="0"/>
                    <a:pt x="63" y="0"/>
                  </a:cubicBezTo>
                  <a:close/>
                  <a:moveTo>
                    <a:pt x="63" y="118"/>
                  </a:moveTo>
                  <a:cubicBezTo>
                    <a:pt x="33" y="118"/>
                    <a:pt x="9" y="93"/>
                    <a:pt x="9" y="63"/>
                  </a:cubicBezTo>
                  <a:cubicBezTo>
                    <a:pt x="9" y="33"/>
                    <a:pt x="33" y="9"/>
                    <a:pt x="63" y="9"/>
                  </a:cubicBezTo>
                  <a:cubicBezTo>
                    <a:pt x="93" y="9"/>
                    <a:pt x="118" y="33"/>
                    <a:pt x="118" y="63"/>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 name="Freeform 2084"/>
            <p:cNvSpPr>
              <a:spLocks/>
            </p:cNvSpPr>
            <p:nvPr/>
          </p:nvSpPr>
          <p:spPr bwMode="auto">
            <a:xfrm>
              <a:off x="11225329" y="2795063"/>
              <a:ext cx="85725" cy="107950"/>
            </a:xfrm>
            <a:custGeom>
              <a:avLst/>
              <a:gdLst>
                <a:gd name="T0" fmla="*/ 14 w 54"/>
                <a:gd name="T1" fmla="*/ 26 h 68"/>
                <a:gd name="T2" fmla="*/ 43 w 54"/>
                <a:gd name="T3" fmla="*/ 68 h 68"/>
                <a:gd name="T4" fmla="*/ 54 w 54"/>
                <a:gd name="T5" fmla="*/ 68 h 68"/>
                <a:gd name="T6" fmla="*/ 54 w 54"/>
                <a:gd name="T7" fmla="*/ 0 h 68"/>
                <a:gd name="T8" fmla="*/ 40 w 54"/>
                <a:gd name="T9" fmla="*/ 0 h 68"/>
                <a:gd name="T10" fmla="*/ 40 w 54"/>
                <a:gd name="T11" fmla="*/ 42 h 68"/>
                <a:gd name="T12" fmla="*/ 12 w 54"/>
                <a:gd name="T13" fmla="*/ 0 h 68"/>
                <a:gd name="T14" fmla="*/ 0 w 54"/>
                <a:gd name="T15" fmla="*/ 0 h 68"/>
                <a:gd name="T16" fmla="*/ 0 w 54"/>
                <a:gd name="T17" fmla="*/ 68 h 68"/>
                <a:gd name="T18" fmla="*/ 14 w 54"/>
                <a:gd name="T19" fmla="*/ 68 h 68"/>
                <a:gd name="T20" fmla="*/ 14 w 54"/>
                <a:gd name="T21"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8">
                  <a:moveTo>
                    <a:pt x="14" y="26"/>
                  </a:moveTo>
                  <a:lnTo>
                    <a:pt x="43" y="68"/>
                  </a:lnTo>
                  <a:lnTo>
                    <a:pt x="54" y="68"/>
                  </a:lnTo>
                  <a:lnTo>
                    <a:pt x="54" y="0"/>
                  </a:lnTo>
                  <a:lnTo>
                    <a:pt x="40" y="0"/>
                  </a:lnTo>
                  <a:lnTo>
                    <a:pt x="40" y="42"/>
                  </a:lnTo>
                  <a:lnTo>
                    <a:pt x="12" y="0"/>
                  </a:lnTo>
                  <a:lnTo>
                    <a:pt x="0" y="0"/>
                  </a:lnTo>
                  <a:lnTo>
                    <a:pt x="0" y="68"/>
                  </a:lnTo>
                  <a:lnTo>
                    <a:pt x="14" y="68"/>
                  </a:lnTo>
                  <a:lnTo>
                    <a:pt x="1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Freeform 2085"/>
            <p:cNvSpPr>
              <a:spLocks/>
            </p:cNvSpPr>
            <p:nvPr/>
          </p:nvSpPr>
          <p:spPr bwMode="auto">
            <a:xfrm>
              <a:off x="11228504" y="3031600"/>
              <a:ext cx="79375" cy="112713"/>
            </a:xfrm>
            <a:custGeom>
              <a:avLst/>
              <a:gdLst>
                <a:gd name="T0" fmla="*/ 19 w 21"/>
                <a:gd name="T1" fmla="*/ 15 h 30"/>
                <a:gd name="T2" fmla="*/ 13 w 21"/>
                <a:gd name="T3" fmla="*/ 13 h 30"/>
                <a:gd name="T4" fmla="*/ 10 w 21"/>
                <a:gd name="T5" fmla="*/ 12 h 30"/>
                <a:gd name="T6" fmla="*/ 7 w 21"/>
                <a:gd name="T7" fmla="*/ 11 h 30"/>
                <a:gd name="T8" fmla="*/ 6 w 21"/>
                <a:gd name="T9" fmla="*/ 10 h 30"/>
                <a:gd name="T10" fmla="*/ 6 w 21"/>
                <a:gd name="T11" fmla="*/ 9 h 30"/>
                <a:gd name="T12" fmla="*/ 7 w 21"/>
                <a:gd name="T13" fmla="*/ 6 h 30"/>
                <a:gd name="T14" fmla="*/ 11 w 21"/>
                <a:gd name="T15" fmla="*/ 5 h 30"/>
                <a:gd name="T16" fmla="*/ 14 w 21"/>
                <a:gd name="T17" fmla="*/ 6 h 30"/>
                <a:gd name="T18" fmla="*/ 17 w 21"/>
                <a:gd name="T19" fmla="*/ 7 h 30"/>
                <a:gd name="T20" fmla="*/ 20 w 21"/>
                <a:gd name="T21" fmla="*/ 4 h 30"/>
                <a:gd name="T22" fmla="*/ 16 w 21"/>
                <a:gd name="T23" fmla="*/ 1 h 30"/>
                <a:gd name="T24" fmla="*/ 11 w 21"/>
                <a:gd name="T25" fmla="*/ 0 h 30"/>
                <a:gd name="T26" fmla="*/ 3 w 21"/>
                <a:gd name="T27" fmla="*/ 3 h 30"/>
                <a:gd name="T28" fmla="*/ 1 w 21"/>
                <a:gd name="T29" fmla="*/ 9 h 30"/>
                <a:gd name="T30" fmla="*/ 3 w 21"/>
                <a:gd name="T31" fmla="*/ 15 h 30"/>
                <a:gd name="T32" fmla="*/ 9 w 21"/>
                <a:gd name="T33" fmla="*/ 17 h 30"/>
                <a:gd name="T34" fmla="*/ 12 w 21"/>
                <a:gd name="T35" fmla="*/ 18 h 30"/>
                <a:gd name="T36" fmla="*/ 14 w 21"/>
                <a:gd name="T37" fmla="*/ 18 h 30"/>
                <a:gd name="T38" fmla="*/ 15 w 21"/>
                <a:gd name="T39" fmla="*/ 19 h 30"/>
                <a:gd name="T40" fmla="*/ 16 w 21"/>
                <a:gd name="T41" fmla="*/ 21 h 30"/>
                <a:gd name="T42" fmla="*/ 10 w 21"/>
                <a:gd name="T43" fmla="*/ 25 h 30"/>
                <a:gd name="T44" fmla="*/ 6 w 21"/>
                <a:gd name="T45" fmla="*/ 24 h 30"/>
                <a:gd name="T46" fmla="*/ 3 w 21"/>
                <a:gd name="T47" fmla="*/ 22 h 30"/>
                <a:gd name="T48" fmla="*/ 0 w 21"/>
                <a:gd name="T49" fmla="*/ 26 h 30"/>
                <a:gd name="T50" fmla="*/ 4 w 21"/>
                <a:gd name="T51" fmla="*/ 29 h 30"/>
                <a:gd name="T52" fmla="*/ 10 w 21"/>
                <a:gd name="T53" fmla="*/ 30 h 30"/>
                <a:gd name="T54" fmla="*/ 18 w 21"/>
                <a:gd name="T55" fmla="*/ 28 h 30"/>
                <a:gd name="T56" fmla="*/ 21 w 21"/>
                <a:gd name="T57" fmla="*/ 21 h 30"/>
                <a:gd name="T58" fmla="*/ 21 w 21"/>
                <a:gd name="T59" fmla="*/ 18 h 30"/>
                <a:gd name="T60" fmla="*/ 19 w 21"/>
                <a:gd name="T6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0">
                  <a:moveTo>
                    <a:pt x="19" y="15"/>
                  </a:moveTo>
                  <a:cubicBezTo>
                    <a:pt x="18" y="14"/>
                    <a:pt x="16" y="13"/>
                    <a:pt x="13" y="13"/>
                  </a:cubicBezTo>
                  <a:cubicBezTo>
                    <a:pt x="10" y="12"/>
                    <a:pt x="10" y="12"/>
                    <a:pt x="10" y="12"/>
                  </a:cubicBezTo>
                  <a:cubicBezTo>
                    <a:pt x="9" y="12"/>
                    <a:pt x="8" y="12"/>
                    <a:pt x="7" y="11"/>
                  </a:cubicBezTo>
                  <a:cubicBezTo>
                    <a:pt x="7" y="11"/>
                    <a:pt x="7" y="10"/>
                    <a:pt x="6" y="10"/>
                  </a:cubicBezTo>
                  <a:cubicBezTo>
                    <a:pt x="6" y="10"/>
                    <a:pt x="6" y="9"/>
                    <a:pt x="6" y="9"/>
                  </a:cubicBezTo>
                  <a:cubicBezTo>
                    <a:pt x="6" y="8"/>
                    <a:pt x="7" y="7"/>
                    <a:pt x="7" y="6"/>
                  </a:cubicBezTo>
                  <a:cubicBezTo>
                    <a:pt x="8" y="5"/>
                    <a:pt x="9" y="5"/>
                    <a:pt x="11" y="5"/>
                  </a:cubicBezTo>
                  <a:cubicBezTo>
                    <a:pt x="12" y="5"/>
                    <a:pt x="13" y="5"/>
                    <a:pt x="14" y="6"/>
                  </a:cubicBezTo>
                  <a:cubicBezTo>
                    <a:pt x="15" y="6"/>
                    <a:pt x="16" y="6"/>
                    <a:pt x="17" y="7"/>
                  </a:cubicBezTo>
                  <a:cubicBezTo>
                    <a:pt x="20" y="4"/>
                    <a:pt x="20" y="4"/>
                    <a:pt x="20" y="4"/>
                  </a:cubicBezTo>
                  <a:cubicBezTo>
                    <a:pt x="19" y="2"/>
                    <a:pt x="18" y="1"/>
                    <a:pt x="16" y="1"/>
                  </a:cubicBezTo>
                  <a:cubicBezTo>
                    <a:pt x="15" y="0"/>
                    <a:pt x="13" y="0"/>
                    <a:pt x="11" y="0"/>
                  </a:cubicBezTo>
                  <a:cubicBezTo>
                    <a:pt x="8" y="0"/>
                    <a:pt x="5" y="1"/>
                    <a:pt x="3" y="3"/>
                  </a:cubicBezTo>
                  <a:cubicBezTo>
                    <a:pt x="2" y="4"/>
                    <a:pt x="1" y="6"/>
                    <a:pt x="1" y="9"/>
                  </a:cubicBezTo>
                  <a:cubicBezTo>
                    <a:pt x="1" y="11"/>
                    <a:pt x="1" y="13"/>
                    <a:pt x="3" y="15"/>
                  </a:cubicBezTo>
                  <a:cubicBezTo>
                    <a:pt x="4" y="16"/>
                    <a:pt x="6" y="17"/>
                    <a:pt x="9" y="17"/>
                  </a:cubicBezTo>
                  <a:cubicBezTo>
                    <a:pt x="12" y="18"/>
                    <a:pt x="12" y="18"/>
                    <a:pt x="12" y="18"/>
                  </a:cubicBezTo>
                  <a:cubicBezTo>
                    <a:pt x="13" y="18"/>
                    <a:pt x="13" y="18"/>
                    <a:pt x="14" y="18"/>
                  </a:cubicBezTo>
                  <a:cubicBezTo>
                    <a:pt x="14" y="18"/>
                    <a:pt x="14" y="19"/>
                    <a:pt x="15" y="19"/>
                  </a:cubicBezTo>
                  <a:cubicBezTo>
                    <a:pt x="15" y="19"/>
                    <a:pt x="16" y="20"/>
                    <a:pt x="16" y="21"/>
                  </a:cubicBezTo>
                  <a:cubicBezTo>
                    <a:pt x="16" y="24"/>
                    <a:pt x="14" y="25"/>
                    <a:pt x="10" y="25"/>
                  </a:cubicBezTo>
                  <a:cubicBezTo>
                    <a:pt x="9" y="25"/>
                    <a:pt x="8" y="25"/>
                    <a:pt x="6" y="24"/>
                  </a:cubicBezTo>
                  <a:cubicBezTo>
                    <a:pt x="5" y="24"/>
                    <a:pt x="4" y="23"/>
                    <a:pt x="3" y="22"/>
                  </a:cubicBezTo>
                  <a:cubicBezTo>
                    <a:pt x="0" y="26"/>
                    <a:pt x="0" y="26"/>
                    <a:pt x="0" y="26"/>
                  </a:cubicBezTo>
                  <a:cubicBezTo>
                    <a:pt x="1" y="28"/>
                    <a:pt x="2" y="29"/>
                    <a:pt x="4" y="29"/>
                  </a:cubicBezTo>
                  <a:cubicBezTo>
                    <a:pt x="6" y="30"/>
                    <a:pt x="8" y="30"/>
                    <a:pt x="10" y="30"/>
                  </a:cubicBezTo>
                  <a:cubicBezTo>
                    <a:pt x="13" y="30"/>
                    <a:pt x="16" y="29"/>
                    <a:pt x="18" y="28"/>
                  </a:cubicBezTo>
                  <a:cubicBezTo>
                    <a:pt x="20" y="26"/>
                    <a:pt x="21" y="24"/>
                    <a:pt x="21" y="21"/>
                  </a:cubicBezTo>
                  <a:cubicBezTo>
                    <a:pt x="21" y="20"/>
                    <a:pt x="21" y="19"/>
                    <a:pt x="21" y="18"/>
                  </a:cubicBezTo>
                  <a:cubicBezTo>
                    <a:pt x="20" y="17"/>
                    <a:pt x="20" y="16"/>
                    <a:pt x="1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 name="Freeform 2086"/>
            <p:cNvSpPr>
              <a:spLocks/>
            </p:cNvSpPr>
            <p:nvPr/>
          </p:nvSpPr>
          <p:spPr bwMode="auto">
            <a:xfrm>
              <a:off x="11090391" y="2930000"/>
              <a:ext cx="357188" cy="79375"/>
            </a:xfrm>
            <a:custGeom>
              <a:avLst/>
              <a:gdLst>
                <a:gd name="T0" fmla="*/ 0 w 225"/>
                <a:gd name="T1" fmla="*/ 24 h 50"/>
                <a:gd name="T2" fmla="*/ 111 w 225"/>
                <a:gd name="T3" fmla="*/ 50 h 50"/>
                <a:gd name="T4" fmla="*/ 225 w 225"/>
                <a:gd name="T5" fmla="*/ 24 h 50"/>
                <a:gd name="T6" fmla="*/ 111 w 225"/>
                <a:gd name="T7" fmla="*/ 0 h 50"/>
                <a:gd name="T8" fmla="*/ 0 w 225"/>
                <a:gd name="T9" fmla="*/ 24 h 50"/>
              </a:gdLst>
              <a:ahLst/>
              <a:cxnLst>
                <a:cxn ang="0">
                  <a:pos x="T0" y="T1"/>
                </a:cxn>
                <a:cxn ang="0">
                  <a:pos x="T2" y="T3"/>
                </a:cxn>
                <a:cxn ang="0">
                  <a:pos x="T4" y="T5"/>
                </a:cxn>
                <a:cxn ang="0">
                  <a:pos x="T6" y="T7"/>
                </a:cxn>
                <a:cxn ang="0">
                  <a:pos x="T8" y="T9"/>
                </a:cxn>
              </a:cxnLst>
              <a:rect l="0" t="0" r="r" b="b"/>
              <a:pathLst>
                <a:path w="225" h="50">
                  <a:moveTo>
                    <a:pt x="0" y="24"/>
                  </a:moveTo>
                  <a:lnTo>
                    <a:pt x="111" y="50"/>
                  </a:lnTo>
                  <a:lnTo>
                    <a:pt x="225" y="24"/>
                  </a:lnTo>
                  <a:lnTo>
                    <a:pt x="111"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807403" y="4991386"/>
            <a:ext cx="458971" cy="437279"/>
            <a:chOff x="4150420" y="2637483"/>
            <a:chExt cx="638175" cy="608013"/>
          </a:xfrm>
          <a:solidFill>
            <a:schemeClr val="bg1"/>
          </a:solidFill>
        </p:grpSpPr>
        <p:sp>
          <p:nvSpPr>
            <p:cNvPr id="14" name="Freeform 1726"/>
            <p:cNvSpPr>
              <a:spLocks noEditPoints="1"/>
            </p:cNvSpPr>
            <p:nvPr/>
          </p:nvSpPr>
          <p:spPr bwMode="auto">
            <a:xfrm>
              <a:off x="4150420" y="2637483"/>
              <a:ext cx="638175" cy="608013"/>
            </a:xfrm>
            <a:custGeom>
              <a:avLst/>
              <a:gdLst>
                <a:gd name="T0" fmla="*/ 53 w 170"/>
                <a:gd name="T1" fmla="*/ 9 h 162"/>
                <a:gd name="T2" fmla="*/ 17 w 170"/>
                <a:gd name="T3" fmla="*/ 108 h 162"/>
                <a:gd name="T4" fmla="*/ 116 w 170"/>
                <a:gd name="T5" fmla="*/ 144 h 162"/>
                <a:gd name="T6" fmla="*/ 152 w 170"/>
                <a:gd name="T7" fmla="*/ 45 h 162"/>
                <a:gd name="T8" fmla="*/ 110 w 170"/>
                <a:gd name="T9" fmla="*/ 7 h 162"/>
                <a:gd name="T10" fmla="*/ 53 w 170"/>
                <a:gd name="T11" fmla="*/ 9 h 162"/>
                <a:gd name="T12" fmla="*/ 108 w 170"/>
                <a:gd name="T13" fmla="*/ 14 h 162"/>
                <a:gd name="T14" fmla="*/ 146 w 170"/>
                <a:gd name="T15" fmla="*/ 48 h 162"/>
                <a:gd name="T16" fmla="*/ 113 w 170"/>
                <a:gd name="T17" fmla="*/ 138 h 162"/>
                <a:gd name="T18" fmla="*/ 24 w 170"/>
                <a:gd name="T19" fmla="*/ 105 h 162"/>
                <a:gd name="T20" fmla="*/ 56 w 170"/>
                <a:gd name="T21" fmla="*/ 16 h 162"/>
                <a:gd name="T22" fmla="*/ 108 w 170"/>
                <a:gd name="T23"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62">
                  <a:moveTo>
                    <a:pt x="53" y="9"/>
                  </a:moveTo>
                  <a:cubicBezTo>
                    <a:pt x="16" y="26"/>
                    <a:pt x="0" y="71"/>
                    <a:pt x="17" y="108"/>
                  </a:cubicBezTo>
                  <a:cubicBezTo>
                    <a:pt x="34" y="145"/>
                    <a:pt x="79" y="162"/>
                    <a:pt x="116" y="144"/>
                  </a:cubicBezTo>
                  <a:cubicBezTo>
                    <a:pt x="153" y="127"/>
                    <a:pt x="170" y="83"/>
                    <a:pt x="152" y="45"/>
                  </a:cubicBezTo>
                  <a:cubicBezTo>
                    <a:pt x="144" y="27"/>
                    <a:pt x="129" y="14"/>
                    <a:pt x="110" y="7"/>
                  </a:cubicBezTo>
                  <a:cubicBezTo>
                    <a:pt x="92" y="0"/>
                    <a:pt x="71" y="1"/>
                    <a:pt x="53" y="9"/>
                  </a:cubicBezTo>
                  <a:close/>
                  <a:moveTo>
                    <a:pt x="108" y="14"/>
                  </a:moveTo>
                  <a:cubicBezTo>
                    <a:pt x="125" y="20"/>
                    <a:pt x="138" y="32"/>
                    <a:pt x="146" y="48"/>
                  </a:cubicBezTo>
                  <a:cubicBezTo>
                    <a:pt x="161" y="82"/>
                    <a:pt x="147" y="122"/>
                    <a:pt x="113" y="138"/>
                  </a:cubicBezTo>
                  <a:cubicBezTo>
                    <a:pt x="79" y="153"/>
                    <a:pt x="39" y="139"/>
                    <a:pt x="24" y="105"/>
                  </a:cubicBezTo>
                  <a:cubicBezTo>
                    <a:pt x="8" y="71"/>
                    <a:pt x="23" y="31"/>
                    <a:pt x="56" y="16"/>
                  </a:cubicBezTo>
                  <a:cubicBezTo>
                    <a:pt x="73" y="8"/>
                    <a:pt x="91" y="7"/>
                    <a:pt x="10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1727"/>
            <p:cNvSpPr>
              <a:spLocks noEditPoints="1"/>
            </p:cNvSpPr>
            <p:nvPr/>
          </p:nvSpPr>
          <p:spPr bwMode="auto">
            <a:xfrm>
              <a:off x="4361558" y="2816870"/>
              <a:ext cx="214313" cy="214313"/>
            </a:xfrm>
            <a:custGeom>
              <a:avLst/>
              <a:gdLst>
                <a:gd name="T0" fmla="*/ 6 w 57"/>
                <a:gd name="T1" fmla="*/ 39 h 57"/>
                <a:gd name="T2" fmla="*/ 39 w 57"/>
                <a:gd name="T3" fmla="*/ 52 h 57"/>
                <a:gd name="T4" fmla="*/ 52 w 57"/>
                <a:gd name="T5" fmla="*/ 18 h 57"/>
                <a:gd name="T6" fmla="*/ 18 w 57"/>
                <a:gd name="T7" fmla="*/ 6 h 57"/>
                <a:gd name="T8" fmla="*/ 6 w 57"/>
                <a:gd name="T9" fmla="*/ 39 h 57"/>
                <a:gd name="T10" fmla="*/ 24 w 57"/>
                <a:gd name="T11" fmla="*/ 18 h 57"/>
                <a:gd name="T12" fmla="*/ 39 w 57"/>
                <a:gd name="T13" fmla="*/ 24 h 57"/>
                <a:gd name="T14" fmla="*/ 33 w 57"/>
                <a:gd name="T15" fmla="*/ 39 h 57"/>
                <a:gd name="T16" fmla="*/ 18 w 57"/>
                <a:gd name="T17" fmla="*/ 33 h 57"/>
                <a:gd name="T18" fmla="*/ 24 w 57"/>
                <a:gd name="T1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6" y="39"/>
                  </a:moveTo>
                  <a:cubicBezTo>
                    <a:pt x="12" y="52"/>
                    <a:pt x="27" y="57"/>
                    <a:pt x="39" y="52"/>
                  </a:cubicBezTo>
                  <a:cubicBezTo>
                    <a:pt x="52" y="46"/>
                    <a:pt x="57" y="31"/>
                    <a:pt x="52" y="18"/>
                  </a:cubicBezTo>
                  <a:cubicBezTo>
                    <a:pt x="46" y="6"/>
                    <a:pt x="31" y="0"/>
                    <a:pt x="18" y="6"/>
                  </a:cubicBezTo>
                  <a:cubicBezTo>
                    <a:pt x="5" y="12"/>
                    <a:pt x="0" y="27"/>
                    <a:pt x="6" y="39"/>
                  </a:cubicBezTo>
                  <a:close/>
                  <a:moveTo>
                    <a:pt x="24" y="18"/>
                  </a:moveTo>
                  <a:cubicBezTo>
                    <a:pt x="30" y="16"/>
                    <a:pt x="36" y="18"/>
                    <a:pt x="39" y="24"/>
                  </a:cubicBezTo>
                  <a:cubicBezTo>
                    <a:pt x="42" y="30"/>
                    <a:pt x="39" y="36"/>
                    <a:pt x="33" y="39"/>
                  </a:cubicBezTo>
                  <a:cubicBezTo>
                    <a:pt x="28" y="42"/>
                    <a:pt x="21" y="39"/>
                    <a:pt x="18" y="33"/>
                  </a:cubicBezTo>
                  <a:cubicBezTo>
                    <a:pt x="16" y="28"/>
                    <a:pt x="18"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1728"/>
            <p:cNvSpPr>
              <a:spLocks/>
            </p:cNvSpPr>
            <p:nvPr/>
          </p:nvSpPr>
          <p:spPr bwMode="auto">
            <a:xfrm>
              <a:off x="4290120" y="2723208"/>
              <a:ext cx="107950" cy="93663"/>
            </a:xfrm>
            <a:custGeom>
              <a:avLst/>
              <a:gdLst>
                <a:gd name="T0" fmla="*/ 27 w 29"/>
                <a:gd name="T1" fmla="*/ 0 h 25"/>
                <a:gd name="T2" fmla="*/ 24 w 29"/>
                <a:gd name="T3" fmla="*/ 2 h 25"/>
                <a:gd name="T4" fmla="*/ 1 w 29"/>
                <a:gd name="T5" fmla="*/ 21 h 25"/>
                <a:gd name="T6" fmla="*/ 1 w 29"/>
                <a:gd name="T7" fmla="*/ 23 h 25"/>
                <a:gd name="T8" fmla="*/ 2 w 29"/>
                <a:gd name="T9" fmla="*/ 24 h 25"/>
                <a:gd name="T10" fmla="*/ 2 w 29"/>
                <a:gd name="T11" fmla="*/ 25 h 25"/>
                <a:gd name="T12" fmla="*/ 4 w 29"/>
                <a:gd name="T13" fmla="*/ 24 h 25"/>
                <a:gd name="T14" fmla="*/ 26 w 29"/>
                <a:gd name="T15" fmla="*/ 6 h 25"/>
                <a:gd name="T16" fmla="*/ 28 w 29"/>
                <a:gd name="T17" fmla="*/ 5 h 25"/>
                <a:gd name="T18" fmla="*/ 29 w 29"/>
                <a:gd name="T19" fmla="*/ 3 h 25"/>
                <a:gd name="T20" fmla="*/ 29 w 29"/>
                <a:gd name="T21" fmla="*/ 2 h 25"/>
                <a:gd name="T22" fmla="*/ 29 w 29"/>
                <a:gd name="T23" fmla="*/ 1 h 25"/>
                <a:gd name="T24" fmla="*/ 28 w 29"/>
                <a:gd name="T25" fmla="*/ 0 h 25"/>
                <a:gd name="T26" fmla="*/ 27 w 29"/>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7" y="0"/>
                  </a:moveTo>
                  <a:cubicBezTo>
                    <a:pt x="27" y="0"/>
                    <a:pt x="24" y="2"/>
                    <a:pt x="24" y="2"/>
                  </a:cubicBezTo>
                  <a:cubicBezTo>
                    <a:pt x="15" y="6"/>
                    <a:pt x="7" y="13"/>
                    <a:pt x="1" y="21"/>
                  </a:cubicBezTo>
                  <a:cubicBezTo>
                    <a:pt x="0" y="22"/>
                    <a:pt x="0" y="22"/>
                    <a:pt x="1" y="23"/>
                  </a:cubicBezTo>
                  <a:cubicBezTo>
                    <a:pt x="1" y="23"/>
                    <a:pt x="1" y="24"/>
                    <a:pt x="2" y="24"/>
                  </a:cubicBezTo>
                  <a:cubicBezTo>
                    <a:pt x="2" y="25"/>
                    <a:pt x="2" y="25"/>
                    <a:pt x="2" y="25"/>
                  </a:cubicBezTo>
                  <a:cubicBezTo>
                    <a:pt x="3" y="25"/>
                    <a:pt x="4" y="25"/>
                    <a:pt x="4" y="24"/>
                  </a:cubicBezTo>
                  <a:cubicBezTo>
                    <a:pt x="10" y="16"/>
                    <a:pt x="17" y="10"/>
                    <a:pt x="26" y="6"/>
                  </a:cubicBezTo>
                  <a:cubicBezTo>
                    <a:pt x="26" y="6"/>
                    <a:pt x="28" y="5"/>
                    <a:pt x="28" y="5"/>
                  </a:cubicBezTo>
                  <a:cubicBezTo>
                    <a:pt x="29" y="5"/>
                    <a:pt x="29" y="4"/>
                    <a:pt x="29" y="3"/>
                  </a:cubicBezTo>
                  <a:cubicBezTo>
                    <a:pt x="29" y="3"/>
                    <a:pt x="29" y="3"/>
                    <a:pt x="29" y="2"/>
                  </a:cubicBezTo>
                  <a:cubicBezTo>
                    <a:pt x="29" y="1"/>
                    <a:pt x="29" y="1"/>
                    <a:pt x="29" y="1"/>
                  </a:cubicBezTo>
                  <a:cubicBezTo>
                    <a:pt x="29" y="1"/>
                    <a:pt x="28" y="1"/>
                    <a:pt x="28" y="0"/>
                  </a:cubicBezTo>
                  <a:cubicBezTo>
                    <a:pt x="27" y="0"/>
                    <a:pt x="27"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 name="Freeform 1729"/>
            <p:cNvSpPr>
              <a:spLocks/>
            </p:cNvSpPr>
            <p:nvPr/>
          </p:nvSpPr>
          <p:spPr bwMode="auto">
            <a:xfrm>
              <a:off x="4537770" y="3031183"/>
              <a:ext cx="107950" cy="93663"/>
            </a:xfrm>
            <a:custGeom>
              <a:avLst/>
              <a:gdLst>
                <a:gd name="T0" fmla="*/ 25 w 29"/>
                <a:gd name="T1" fmla="*/ 1 h 25"/>
                <a:gd name="T2" fmla="*/ 4 w 29"/>
                <a:gd name="T3" fmla="*/ 20 h 25"/>
                <a:gd name="T4" fmla="*/ 1 w 29"/>
                <a:gd name="T5" fmla="*/ 21 h 25"/>
                <a:gd name="T6" fmla="*/ 0 w 29"/>
                <a:gd name="T7" fmla="*/ 22 h 25"/>
                <a:gd name="T8" fmla="*/ 0 w 29"/>
                <a:gd name="T9" fmla="*/ 23 h 25"/>
                <a:gd name="T10" fmla="*/ 1 w 29"/>
                <a:gd name="T11" fmla="*/ 24 h 25"/>
                <a:gd name="T12" fmla="*/ 2 w 29"/>
                <a:gd name="T13" fmla="*/ 25 h 25"/>
                <a:gd name="T14" fmla="*/ 3 w 29"/>
                <a:gd name="T15" fmla="*/ 25 h 25"/>
                <a:gd name="T16" fmla="*/ 6 w 29"/>
                <a:gd name="T17" fmla="*/ 24 h 25"/>
                <a:gd name="T18" fmla="*/ 29 w 29"/>
                <a:gd name="T19" fmla="*/ 4 h 25"/>
                <a:gd name="T20" fmla="*/ 29 w 29"/>
                <a:gd name="T21" fmla="*/ 3 h 25"/>
                <a:gd name="T22" fmla="*/ 28 w 29"/>
                <a:gd name="T23" fmla="*/ 1 h 25"/>
                <a:gd name="T24" fmla="*/ 27 w 29"/>
                <a:gd name="T25" fmla="*/ 1 h 25"/>
                <a:gd name="T26" fmla="*/ 25 w 29"/>
                <a:gd name="T2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5" y="1"/>
                  </a:moveTo>
                  <a:cubicBezTo>
                    <a:pt x="19" y="9"/>
                    <a:pt x="12" y="16"/>
                    <a:pt x="4" y="20"/>
                  </a:cubicBezTo>
                  <a:cubicBezTo>
                    <a:pt x="4" y="20"/>
                    <a:pt x="1" y="21"/>
                    <a:pt x="1" y="21"/>
                  </a:cubicBezTo>
                  <a:cubicBezTo>
                    <a:pt x="1" y="21"/>
                    <a:pt x="0" y="22"/>
                    <a:pt x="0" y="22"/>
                  </a:cubicBezTo>
                  <a:cubicBezTo>
                    <a:pt x="0" y="23"/>
                    <a:pt x="0" y="23"/>
                    <a:pt x="0" y="23"/>
                  </a:cubicBezTo>
                  <a:cubicBezTo>
                    <a:pt x="1" y="24"/>
                    <a:pt x="1" y="24"/>
                    <a:pt x="1" y="24"/>
                  </a:cubicBezTo>
                  <a:cubicBezTo>
                    <a:pt x="1" y="24"/>
                    <a:pt x="1" y="25"/>
                    <a:pt x="2" y="25"/>
                  </a:cubicBezTo>
                  <a:cubicBezTo>
                    <a:pt x="2" y="25"/>
                    <a:pt x="2" y="25"/>
                    <a:pt x="3" y="25"/>
                  </a:cubicBezTo>
                  <a:cubicBezTo>
                    <a:pt x="6" y="24"/>
                    <a:pt x="6" y="24"/>
                    <a:pt x="6" y="24"/>
                  </a:cubicBezTo>
                  <a:cubicBezTo>
                    <a:pt x="15" y="20"/>
                    <a:pt x="23" y="13"/>
                    <a:pt x="29" y="4"/>
                  </a:cubicBezTo>
                  <a:cubicBezTo>
                    <a:pt x="29" y="4"/>
                    <a:pt x="29" y="3"/>
                    <a:pt x="29" y="3"/>
                  </a:cubicBezTo>
                  <a:cubicBezTo>
                    <a:pt x="29" y="2"/>
                    <a:pt x="28" y="2"/>
                    <a:pt x="28" y="1"/>
                  </a:cubicBezTo>
                  <a:cubicBezTo>
                    <a:pt x="27" y="1"/>
                    <a:pt x="27" y="1"/>
                    <a:pt x="27" y="1"/>
                  </a:cubicBezTo>
                  <a:cubicBezTo>
                    <a:pt x="27" y="0"/>
                    <a:pt x="25" y="1"/>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 name="Freeform 1730"/>
            <p:cNvSpPr>
              <a:spLocks/>
            </p:cNvSpPr>
            <p:nvPr/>
          </p:nvSpPr>
          <p:spPr bwMode="auto">
            <a:xfrm>
              <a:off x="4526658" y="3016895"/>
              <a:ext cx="90488" cy="74613"/>
            </a:xfrm>
            <a:custGeom>
              <a:avLst/>
              <a:gdLst>
                <a:gd name="T0" fmla="*/ 20 w 24"/>
                <a:gd name="T1" fmla="*/ 0 h 20"/>
                <a:gd name="T2" fmla="*/ 3 w 24"/>
                <a:gd name="T3" fmla="*/ 15 h 20"/>
                <a:gd name="T4" fmla="*/ 4 w 24"/>
                <a:gd name="T5" fmla="*/ 15 h 20"/>
                <a:gd name="T6" fmla="*/ 1 w 24"/>
                <a:gd name="T7" fmla="*/ 16 h 20"/>
                <a:gd name="T8" fmla="*/ 0 w 24"/>
                <a:gd name="T9" fmla="*/ 17 h 20"/>
                <a:gd name="T10" fmla="*/ 0 w 24"/>
                <a:gd name="T11" fmla="*/ 18 h 20"/>
                <a:gd name="T12" fmla="*/ 0 w 24"/>
                <a:gd name="T13" fmla="*/ 19 h 20"/>
                <a:gd name="T14" fmla="*/ 1 w 24"/>
                <a:gd name="T15" fmla="*/ 20 h 20"/>
                <a:gd name="T16" fmla="*/ 3 w 24"/>
                <a:gd name="T17" fmla="*/ 20 h 20"/>
                <a:gd name="T18" fmla="*/ 5 w 24"/>
                <a:gd name="T19" fmla="*/ 19 h 20"/>
                <a:gd name="T20" fmla="*/ 24 w 24"/>
                <a:gd name="T21" fmla="*/ 3 h 20"/>
                <a:gd name="T22" fmla="*/ 24 w 24"/>
                <a:gd name="T23" fmla="*/ 2 h 20"/>
                <a:gd name="T24" fmla="*/ 24 w 24"/>
                <a:gd name="T25" fmla="*/ 1 h 20"/>
                <a:gd name="T26" fmla="*/ 23 w 24"/>
                <a:gd name="T27" fmla="*/ 0 h 20"/>
                <a:gd name="T28" fmla="*/ 20 w 24"/>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0">
                  <a:moveTo>
                    <a:pt x="20" y="0"/>
                  </a:moveTo>
                  <a:cubicBezTo>
                    <a:pt x="16" y="7"/>
                    <a:pt x="10" y="12"/>
                    <a:pt x="3" y="15"/>
                  </a:cubicBezTo>
                  <a:cubicBezTo>
                    <a:pt x="3" y="15"/>
                    <a:pt x="4" y="15"/>
                    <a:pt x="4" y="15"/>
                  </a:cubicBezTo>
                  <a:cubicBezTo>
                    <a:pt x="1" y="16"/>
                    <a:pt x="1" y="16"/>
                    <a:pt x="1" y="16"/>
                  </a:cubicBezTo>
                  <a:cubicBezTo>
                    <a:pt x="1" y="16"/>
                    <a:pt x="0" y="16"/>
                    <a:pt x="0" y="17"/>
                  </a:cubicBezTo>
                  <a:cubicBezTo>
                    <a:pt x="0" y="17"/>
                    <a:pt x="0" y="18"/>
                    <a:pt x="0" y="18"/>
                  </a:cubicBezTo>
                  <a:cubicBezTo>
                    <a:pt x="0" y="19"/>
                    <a:pt x="0" y="19"/>
                    <a:pt x="0" y="19"/>
                  </a:cubicBezTo>
                  <a:cubicBezTo>
                    <a:pt x="1" y="20"/>
                    <a:pt x="1" y="20"/>
                    <a:pt x="1" y="20"/>
                  </a:cubicBezTo>
                  <a:cubicBezTo>
                    <a:pt x="2" y="20"/>
                    <a:pt x="2" y="20"/>
                    <a:pt x="3" y="20"/>
                  </a:cubicBezTo>
                  <a:cubicBezTo>
                    <a:pt x="5" y="19"/>
                    <a:pt x="5" y="19"/>
                    <a:pt x="5" y="19"/>
                  </a:cubicBezTo>
                  <a:cubicBezTo>
                    <a:pt x="12" y="16"/>
                    <a:pt x="19" y="10"/>
                    <a:pt x="24" y="3"/>
                  </a:cubicBezTo>
                  <a:cubicBezTo>
                    <a:pt x="24" y="3"/>
                    <a:pt x="24" y="2"/>
                    <a:pt x="24" y="2"/>
                  </a:cubicBezTo>
                  <a:cubicBezTo>
                    <a:pt x="24" y="1"/>
                    <a:pt x="24" y="1"/>
                    <a:pt x="24" y="1"/>
                  </a:cubicBezTo>
                  <a:cubicBezTo>
                    <a:pt x="23" y="0"/>
                    <a:pt x="23" y="0"/>
                    <a:pt x="23" y="0"/>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1731"/>
            <p:cNvSpPr>
              <a:spLocks/>
            </p:cNvSpPr>
            <p:nvPr/>
          </p:nvSpPr>
          <p:spPr bwMode="auto">
            <a:xfrm>
              <a:off x="4320283" y="2756545"/>
              <a:ext cx="90488" cy="79375"/>
            </a:xfrm>
            <a:custGeom>
              <a:avLst/>
              <a:gdLst>
                <a:gd name="T0" fmla="*/ 22 w 24"/>
                <a:gd name="T1" fmla="*/ 0 h 21"/>
                <a:gd name="T2" fmla="*/ 20 w 24"/>
                <a:gd name="T3" fmla="*/ 1 h 21"/>
                <a:gd name="T4" fmla="*/ 19 w 24"/>
                <a:gd name="T5" fmla="*/ 1 h 21"/>
                <a:gd name="T6" fmla="*/ 19 w 24"/>
                <a:gd name="T7" fmla="*/ 1 h 21"/>
                <a:gd name="T8" fmla="*/ 0 w 24"/>
                <a:gd name="T9" fmla="*/ 17 h 21"/>
                <a:gd name="T10" fmla="*/ 0 w 24"/>
                <a:gd name="T11" fmla="*/ 19 h 21"/>
                <a:gd name="T12" fmla="*/ 1 w 24"/>
                <a:gd name="T13" fmla="*/ 20 h 21"/>
                <a:gd name="T14" fmla="*/ 2 w 24"/>
                <a:gd name="T15" fmla="*/ 20 h 21"/>
                <a:gd name="T16" fmla="*/ 4 w 24"/>
                <a:gd name="T17" fmla="*/ 20 h 21"/>
                <a:gd name="T18" fmla="*/ 21 w 24"/>
                <a:gd name="T19" fmla="*/ 5 h 21"/>
                <a:gd name="T20" fmla="*/ 23 w 24"/>
                <a:gd name="T21" fmla="*/ 5 h 21"/>
                <a:gd name="T22" fmla="*/ 24 w 24"/>
                <a:gd name="T23" fmla="*/ 3 h 21"/>
                <a:gd name="T24" fmla="*/ 24 w 24"/>
                <a:gd name="T25" fmla="*/ 2 h 21"/>
                <a:gd name="T26" fmla="*/ 24 w 24"/>
                <a:gd name="T27" fmla="*/ 1 h 21"/>
                <a:gd name="T28" fmla="*/ 23 w 24"/>
                <a:gd name="T29" fmla="*/ 0 h 21"/>
                <a:gd name="T30" fmla="*/ 22 w 24"/>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1">
                  <a:moveTo>
                    <a:pt x="22" y="0"/>
                  </a:moveTo>
                  <a:cubicBezTo>
                    <a:pt x="20" y="1"/>
                    <a:pt x="20" y="1"/>
                    <a:pt x="20" y="1"/>
                  </a:cubicBezTo>
                  <a:cubicBezTo>
                    <a:pt x="19" y="1"/>
                    <a:pt x="19" y="1"/>
                    <a:pt x="19" y="1"/>
                  </a:cubicBezTo>
                  <a:cubicBezTo>
                    <a:pt x="19" y="1"/>
                    <a:pt x="19" y="1"/>
                    <a:pt x="19" y="1"/>
                  </a:cubicBezTo>
                  <a:cubicBezTo>
                    <a:pt x="12" y="5"/>
                    <a:pt x="5" y="10"/>
                    <a:pt x="0" y="17"/>
                  </a:cubicBezTo>
                  <a:cubicBezTo>
                    <a:pt x="0" y="18"/>
                    <a:pt x="0" y="18"/>
                    <a:pt x="0" y="19"/>
                  </a:cubicBezTo>
                  <a:cubicBezTo>
                    <a:pt x="0" y="19"/>
                    <a:pt x="1" y="20"/>
                    <a:pt x="1" y="20"/>
                  </a:cubicBezTo>
                  <a:cubicBezTo>
                    <a:pt x="2" y="20"/>
                    <a:pt x="2" y="20"/>
                    <a:pt x="2" y="20"/>
                  </a:cubicBezTo>
                  <a:cubicBezTo>
                    <a:pt x="2" y="21"/>
                    <a:pt x="4" y="21"/>
                    <a:pt x="4" y="20"/>
                  </a:cubicBezTo>
                  <a:cubicBezTo>
                    <a:pt x="9" y="14"/>
                    <a:pt x="15" y="8"/>
                    <a:pt x="21" y="5"/>
                  </a:cubicBezTo>
                  <a:cubicBezTo>
                    <a:pt x="21" y="5"/>
                    <a:pt x="23" y="5"/>
                    <a:pt x="23" y="5"/>
                  </a:cubicBezTo>
                  <a:cubicBezTo>
                    <a:pt x="24" y="4"/>
                    <a:pt x="24" y="3"/>
                    <a:pt x="24" y="3"/>
                  </a:cubicBezTo>
                  <a:cubicBezTo>
                    <a:pt x="24" y="2"/>
                    <a:pt x="24" y="2"/>
                    <a:pt x="24" y="2"/>
                  </a:cubicBezTo>
                  <a:cubicBezTo>
                    <a:pt x="24" y="1"/>
                    <a:pt x="24" y="1"/>
                    <a:pt x="24" y="1"/>
                  </a:cubicBezTo>
                  <a:cubicBezTo>
                    <a:pt x="24" y="1"/>
                    <a:pt x="23" y="0"/>
                    <a:pt x="23" y="0"/>
                  </a:cubicBezTo>
                  <a:cubicBezTo>
                    <a:pt x="23"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1732"/>
            <p:cNvSpPr>
              <a:spLocks/>
            </p:cNvSpPr>
            <p:nvPr/>
          </p:nvSpPr>
          <p:spPr bwMode="auto">
            <a:xfrm>
              <a:off x="4515545" y="2997845"/>
              <a:ext cx="74613" cy="63500"/>
            </a:xfrm>
            <a:custGeom>
              <a:avLst/>
              <a:gdLst>
                <a:gd name="T0" fmla="*/ 15 w 20"/>
                <a:gd name="T1" fmla="*/ 0 h 17"/>
                <a:gd name="T2" fmla="*/ 2 w 20"/>
                <a:gd name="T3" fmla="*/ 12 h 17"/>
                <a:gd name="T4" fmla="*/ 1 w 20"/>
                <a:gd name="T5" fmla="*/ 12 h 17"/>
                <a:gd name="T6" fmla="*/ 0 w 20"/>
                <a:gd name="T7" fmla="*/ 14 h 17"/>
                <a:gd name="T8" fmla="*/ 0 w 20"/>
                <a:gd name="T9" fmla="*/ 15 h 17"/>
                <a:gd name="T10" fmla="*/ 1 w 20"/>
                <a:gd name="T11" fmla="*/ 16 h 17"/>
                <a:gd name="T12" fmla="*/ 3 w 20"/>
                <a:gd name="T13" fmla="*/ 17 h 17"/>
                <a:gd name="T14" fmla="*/ 4 w 20"/>
                <a:gd name="T15" fmla="*/ 16 h 17"/>
                <a:gd name="T16" fmla="*/ 19 w 20"/>
                <a:gd name="T17" fmla="*/ 3 h 17"/>
                <a:gd name="T18" fmla="*/ 19 w 20"/>
                <a:gd name="T19" fmla="*/ 2 h 17"/>
                <a:gd name="T20" fmla="*/ 19 w 20"/>
                <a:gd name="T21" fmla="*/ 1 h 17"/>
                <a:gd name="T22" fmla="*/ 18 w 20"/>
                <a:gd name="T23" fmla="*/ 0 h 17"/>
                <a:gd name="T24" fmla="*/ 15 w 20"/>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5" y="0"/>
                  </a:moveTo>
                  <a:cubicBezTo>
                    <a:pt x="12" y="5"/>
                    <a:pt x="7" y="9"/>
                    <a:pt x="2" y="12"/>
                  </a:cubicBezTo>
                  <a:cubicBezTo>
                    <a:pt x="1" y="12"/>
                    <a:pt x="1" y="12"/>
                    <a:pt x="1" y="12"/>
                  </a:cubicBezTo>
                  <a:cubicBezTo>
                    <a:pt x="0" y="13"/>
                    <a:pt x="0" y="13"/>
                    <a:pt x="0" y="14"/>
                  </a:cubicBezTo>
                  <a:cubicBezTo>
                    <a:pt x="0" y="15"/>
                    <a:pt x="0" y="15"/>
                    <a:pt x="0" y="15"/>
                  </a:cubicBezTo>
                  <a:cubicBezTo>
                    <a:pt x="0" y="16"/>
                    <a:pt x="1" y="16"/>
                    <a:pt x="1" y="16"/>
                  </a:cubicBezTo>
                  <a:cubicBezTo>
                    <a:pt x="2" y="17"/>
                    <a:pt x="2" y="17"/>
                    <a:pt x="3" y="17"/>
                  </a:cubicBezTo>
                  <a:cubicBezTo>
                    <a:pt x="4" y="16"/>
                    <a:pt x="4" y="16"/>
                    <a:pt x="4" y="16"/>
                  </a:cubicBezTo>
                  <a:cubicBezTo>
                    <a:pt x="10" y="13"/>
                    <a:pt x="15" y="9"/>
                    <a:pt x="19" y="3"/>
                  </a:cubicBezTo>
                  <a:cubicBezTo>
                    <a:pt x="19" y="3"/>
                    <a:pt x="20" y="2"/>
                    <a:pt x="19" y="2"/>
                  </a:cubicBezTo>
                  <a:cubicBezTo>
                    <a:pt x="19" y="1"/>
                    <a:pt x="19" y="1"/>
                    <a:pt x="19" y="1"/>
                  </a:cubicBezTo>
                  <a:cubicBezTo>
                    <a:pt x="18" y="0"/>
                    <a:pt x="18" y="0"/>
                    <a:pt x="18" y="0"/>
                  </a:cubicBezTo>
                  <a:cubicBezTo>
                    <a:pt x="17" y="0"/>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1733"/>
            <p:cNvSpPr>
              <a:spLocks/>
            </p:cNvSpPr>
            <p:nvPr/>
          </p:nvSpPr>
          <p:spPr bwMode="auto">
            <a:xfrm>
              <a:off x="4350445" y="2791470"/>
              <a:ext cx="71438" cy="63500"/>
            </a:xfrm>
            <a:custGeom>
              <a:avLst/>
              <a:gdLst>
                <a:gd name="T0" fmla="*/ 17 w 19"/>
                <a:gd name="T1" fmla="*/ 0 h 17"/>
                <a:gd name="T2" fmla="*/ 15 w 19"/>
                <a:gd name="T3" fmla="*/ 1 h 17"/>
                <a:gd name="T4" fmla="*/ 0 w 19"/>
                <a:gd name="T5" fmla="*/ 13 h 17"/>
                <a:gd name="T6" fmla="*/ 0 w 19"/>
                <a:gd name="T7" fmla="*/ 15 h 17"/>
                <a:gd name="T8" fmla="*/ 1 w 19"/>
                <a:gd name="T9" fmla="*/ 16 h 17"/>
                <a:gd name="T10" fmla="*/ 2 w 19"/>
                <a:gd name="T11" fmla="*/ 16 h 17"/>
                <a:gd name="T12" fmla="*/ 4 w 19"/>
                <a:gd name="T13" fmla="*/ 16 h 17"/>
                <a:gd name="T14" fmla="*/ 17 w 19"/>
                <a:gd name="T15" fmla="*/ 5 h 17"/>
                <a:gd name="T16" fmla="*/ 19 w 19"/>
                <a:gd name="T17" fmla="*/ 4 h 17"/>
                <a:gd name="T18" fmla="*/ 19 w 19"/>
                <a:gd name="T19" fmla="*/ 2 h 17"/>
                <a:gd name="T20" fmla="*/ 19 w 19"/>
                <a:gd name="T21" fmla="*/ 2 h 17"/>
                <a:gd name="T22" fmla="*/ 19 w 19"/>
                <a:gd name="T23" fmla="*/ 1 h 17"/>
                <a:gd name="T24" fmla="*/ 18 w 19"/>
                <a:gd name="T25" fmla="*/ 0 h 17"/>
                <a:gd name="T26" fmla="*/ 17 w 1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
                  <a:moveTo>
                    <a:pt x="17" y="0"/>
                  </a:moveTo>
                  <a:cubicBezTo>
                    <a:pt x="17" y="0"/>
                    <a:pt x="15" y="0"/>
                    <a:pt x="15" y="1"/>
                  </a:cubicBezTo>
                  <a:cubicBezTo>
                    <a:pt x="10" y="3"/>
                    <a:pt x="4" y="8"/>
                    <a:pt x="0" y="13"/>
                  </a:cubicBezTo>
                  <a:cubicBezTo>
                    <a:pt x="0" y="14"/>
                    <a:pt x="0" y="14"/>
                    <a:pt x="0" y="15"/>
                  </a:cubicBezTo>
                  <a:cubicBezTo>
                    <a:pt x="0" y="15"/>
                    <a:pt x="0" y="16"/>
                    <a:pt x="1" y="16"/>
                  </a:cubicBezTo>
                  <a:cubicBezTo>
                    <a:pt x="2" y="16"/>
                    <a:pt x="2" y="16"/>
                    <a:pt x="2" y="16"/>
                  </a:cubicBezTo>
                  <a:cubicBezTo>
                    <a:pt x="2" y="17"/>
                    <a:pt x="4" y="17"/>
                    <a:pt x="4" y="16"/>
                  </a:cubicBezTo>
                  <a:cubicBezTo>
                    <a:pt x="8" y="11"/>
                    <a:pt x="12" y="7"/>
                    <a:pt x="17" y="5"/>
                  </a:cubicBezTo>
                  <a:cubicBezTo>
                    <a:pt x="17" y="5"/>
                    <a:pt x="19" y="4"/>
                    <a:pt x="19" y="4"/>
                  </a:cubicBezTo>
                  <a:cubicBezTo>
                    <a:pt x="19" y="4"/>
                    <a:pt x="19" y="3"/>
                    <a:pt x="19" y="2"/>
                  </a:cubicBezTo>
                  <a:cubicBezTo>
                    <a:pt x="19" y="2"/>
                    <a:pt x="19" y="2"/>
                    <a:pt x="19" y="2"/>
                  </a:cubicBezTo>
                  <a:cubicBezTo>
                    <a:pt x="19" y="1"/>
                    <a:pt x="19" y="1"/>
                    <a:pt x="19" y="1"/>
                  </a:cubicBezTo>
                  <a:cubicBezTo>
                    <a:pt x="19" y="0"/>
                    <a:pt x="19" y="0"/>
                    <a:pt x="18" y="0"/>
                  </a:cubicBezTo>
                  <a:cubicBezTo>
                    <a:pt x="18" y="0"/>
                    <a:pt x="1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cxnSp>
        <p:nvCxnSpPr>
          <p:cNvPr id="22" name="直接连接符 21"/>
          <p:cNvCxnSpPr/>
          <p:nvPr/>
        </p:nvCxnSpPr>
        <p:spPr>
          <a:xfrm>
            <a:off x="6701228" y="2839177"/>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6701228" y="4524881"/>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7475766" y="1906307"/>
            <a:ext cx="3955338" cy="738664"/>
          </a:xfrm>
          <a:prstGeom prst="rect">
            <a:avLst/>
          </a:prstGeom>
        </p:spPr>
        <p:txBody>
          <a:bodyPr wrap="square">
            <a:spAutoFit/>
          </a:bodyPr>
          <a:lstStyle/>
          <a:p>
            <a:pPr algn="just"/>
            <a:r>
              <a:rPr lang="zh-CN" altLang="en-US" sz="1400" dirty="0">
                <a:latin typeface="微软雅黑" panose="020B0503020204020204" pitchFamily="34" charset="-122"/>
                <a:ea typeface="微软雅黑" panose="020B0503020204020204" pitchFamily="34" charset="-122"/>
              </a:rPr>
              <a:t>根据患者对于挂号排队速度、医院床位余量、路途耗费时间及医院技术水平等四个因素需求程度的排序，精准推荐最佳医院选择策略。</a:t>
            </a:r>
          </a:p>
        </p:txBody>
      </p:sp>
      <p:sp>
        <p:nvSpPr>
          <p:cNvPr id="26" name="矩形 25"/>
          <p:cNvSpPr/>
          <p:nvPr/>
        </p:nvSpPr>
        <p:spPr>
          <a:xfrm>
            <a:off x="7475766" y="3099229"/>
            <a:ext cx="1696068" cy="461665"/>
          </a:xfrm>
          <a:prstGeom prst="rect">
            <a:avLst/>
          </a:prstGeom>
        </p:spPr>
        <p:txBody>
          <a:bodyPr wrap="squar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实时更新</a:t>
            </a:r>
          </a:p>
        </p:txBody>
      </p:sp>
      <p:sp>
        <p:nvSpPr>
          <p:cNvPr id="27" name="矩形 26"/>
          <p:cNvSpPr/>
          <p:nvPr/>
        </p:nvSpPr>
        <p:spPr>
          <a:xfrm>
            <a:off x="7475766" y="3527934"/>
            <a:ext cx="3955338" cy="738664"/>
          </a:xfrm>
          <a:prstGeom prst="rect">
            <a:avLst/>
          </a:prstGeom>
        </p:spPr>
        <p:txBody>
          <a:bodyPr wrap="square">
            <a:spAutoFit/>
          </a:bodyPr>
          <a:lstStyle/>
          <a:p>
            <a:pPr algn="just"/>
            <a:r>
              <a:rPr lang="zh-CN" altLang="en-US" sz="1400" dirty="0">
                <a:latin typeface="微软雅黑" panose="020B0503020204020204" pitchFamily="34" charset="-122"/>
                <a:ea typeface="微软雅黑" panose="020B0503020204020204" pitchFamily="34" charset="-122"/>
              </a:rPr>
              <a:t>根据用户实时位置，并利用时间序列实时预测最新数据，用于综合评价求解出最佳的医院选择策略，保证程序提供信息的实时性。</a:t>
            </a:r>
          </a:p>
        </p:txBody>
      </p:sp>
      <p:sp>
        <p:nvSpPr>
          <p:cNvPr id="28" name="矩形 27"/>
          <p:cNvSpPr/>
          <p:nvPr/>
        </p:nvSpPr>
        <p:spPr>
          <a:xfrm>
            <a:off x="7475766" y="4732649"/>
            <a:ext cx="1696068" cy="461665"/>
          </a:xfrm>
          <a:prstGeom prst="rect">
            <a:avLst/>
          </a:prstGeom>
        </p:spPr>
        <p:txBody>
          <a:bodyPr wrap="squar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直观清晰</a:t>
            </a:r>
          </a:p>
        </p:txBody>
      </p:sp>
      <p:sp>
        <p:nvSpPr>
          <p:cNvPr id="29" name="矩形 28"/>
          <p:cNvSpPr/>
          <p:nvPr/>
        </p:nvSpPr>
        <p:spPr>
          <a:xfrm>
            <a:off x="7475766" y="5143446"/>
            <a:ext cx="3955338" cy="954107"/>
          </a:xfrm>
          <a:prstGeom prst="rect">
            <a:avLst/>
          </a:prstGeom>
        </p:spPr>
        <p:txBody>
          <a:bodyPr wrap="square">
            <a:spAutoFit/>
          </a:bodyPr>
          <a:lstStyle/>
          <a:p>
            <a:pPr algn="just"/>
            <a:r>
              <a:rPr lang="zh-CN" altLang="en-US" sz="1400" dirty="0">
                <a:latin typeface="微软雅黑" panose="020B0503020204020204" pitchFamily="34" charset="-122"/>
                <a:ea typeface="微软雅黑" panose="020B0503020204020204" pitchFamily="34" charset="-122"/>
              </a:rPr>
              <a:t>用户输入选择界面清晰明了，可以直接选择影响因素的排序优先级。在地图的基础上呈现最优医院的位置，并规划最佳路径，推荐出行方案。程序直观清晰。</a:t>
            </a:r>
          </a:p>
        </p:txBody>
      </p:sp>
      <p:sp>
        <p:nvSpPr>
          <p:cNvPr id="41" name="矩形 40">
            <a:extLst>
              <a:ext uri="{FF2B5EF4-FFF2-40B4-BE49-F238E27FC236}">
                <a16:creationId xmlns:a16="http://schemas.microsoft.com/office/drawing/2014/main" xmlns="" id="{C37DC38C-1E9E-441E-8AFB-F46C12173F94}"/>
              </a:ext>
            </a:extLst>
          </p:cNvPr>
          <p:cNvSpPr/>
          <p:nvPr/>
        </p:nvSpPr>
        <p:spPr>
          <a:xfrm>
            <a:off x="1997274" y="951665"/>
            <a:ext cx="2629472" cy="461665"/>
          </a:xfrm>
          <a:prstGeom prst="rect">
            <a:avLst/>
          </a:prstGeom>
        </p:spPr>
        <p:txBody>
          <a:bodyPr wrap="squar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可视化界面展示</a:t>
            </a:r>
          </a:p>
        </p:txBody>
      </p:sp>
      <p:sp>
        <p:nvSpPr>
          <p:cNvPr id="43" name="矩形 42">
            <a:extLst>
              <a:ext uri="{FF2B5EF4-FFF2-40B4-BE49-F238E27FC236}">
                <a16:creationId xmlns:a16="http://schemas.microsoft.com/office/drawing/2014/main" xmlns="" id="{5888D40B-7B83-432E-8BEA-FE81B79072B1}"/>
              </a:ext>
            </a:extLst>
          </p:cNvPr>
          <p:cNvSpPr/>
          <p:nvPr/>
        </p:nvSpPr>
        <p:spPr>
          <a:xfrm>
            <a:off x="7475025" y="1413330"/>
            <a:ext cx="1696068" cy="461665"/>
          </a:xfrm>
          <a:prstGeom prst="rect">
            <a:avLst/>
          </a:prstGeom>
        </p:spPr>
        <p:txBody>
          <a:bodyPr wrap="squar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精准推荐</a:t>
            </a:r>
          </a:p>
        </p:txBody>
      </p:sp>
      <p:pic>
        <p:nvPicPr>
          <p:cNvPr id="42" name="图片 41">
            <a:extLst>
              <a:ext uri="{FF2B5EF4-FFF2-40B4-BE49-F238E27FC236}">
                <a16:creationId xmlns:a16="http://schemas.microsoft.com/office/drawing/2014/main" xmlns="" id="{3CF92A03-90AC-4FEE-9D2A-13B66DDC8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931" y="1413330"/>
            <a:ext cx="2966686" cy="5274108"/>
          </a:xfrm>
          <a:prstGeom prst="rect">
            <a:avLst/>
          </a:prstGeom>
        </p:spPr>
      </p:pic>
      <p:pic>
        <p:nvPicPr>
          <p:cNvPr id="30" name="图片 29">
            <a:extLst>
              <a:ext uri="{FF2B5EF4-FFF2-40B4-BE49-F238E27FC236}">
                <a16:creationId xmlns:a16="http://schemas.microsoft.com/office/drawing/2014/main" xmlns="" id="{9FCBA45B-98DE-4739-96A1-E783868881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5900" y="1414304"/>
            <a:ext cx="2966625" cy="5274000"/>
          </a:xfrm>
          <a:prstGeom prst="rect">
            <a:avLst/>
          </a:prstGeom>
        </p:spPr>
      </p:pic>
    </p:spTree>
    <p:extLst>
      <p:ext uri="{BB962C8B-B14F-4D97-AF65-F5344CB8AC3E}">
        <p14:creationId xmlns:p14="http://schemas.microsoft.com/office/powerpoint/2010/main" val="34705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35" presetClass="path" presetSubtype="0" accel="50000" decel="50000" fill="hold" grpId="1" nodeType="withEffect">
                                  <p:stCondLst>
                                    <p:cond delay="0"/>
                                  </p:stCondLst>
                                  <p:childTnLst>
                                    <p:animMotion origin="layout" path="M 0 2.59259E-6 L 0.12148 2.59259E-6 " pathEditMode="relative" rAng="0" ptsTypes="AA">
                                      <p:cBhvr>
                                        <p:cTn id="11" dur="1000" spd="-100000" fill="hold"/>
                                        <p:tgtEl>
                                          <p:spTgt spid="3"/>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35" presetClass="path" presetSubtype="0" accel="50000" decel="50000" fill="hold" nodeType="withEffect">
                                  <p:stCondLst>
                                    <p:cond delay="0"/>
                                  </p:stCondLst>
                                  <p:childTnLst>
                                    <p:animMotion origin="layout" path="M 0 -4.44444E-6 L -0.52956 -4.44444E-6 " pathEditMode="relative" rAng="0" ptsTypes="AA">
                                      <p:cBhvr>
                                        <p:cTn id="19" dur="1000" spd="-100000" fill="hold"/>
                                        <p:tgtEl>
                                          <p:spTgt spid="2"/>
                                        </p:tgtEl>
                                        <p:attrNameLst>
                                          <p:attrName>ppt_x</p:attrName>
                                          <p:attrName>ppt_y</p:attrName>
                                        </p:attrNameLst>
                                      </p:cBhvr>
                                      <p:rCtr x="-26484" y="0"/>
                                    </p:animMotion>
                                  </p:childTnLst>
                                </p:cTn>
                              </p:par>
                            </p:childTnLst>
                          </p:cTn>
                        </p:par>
                        <p:par>
                          <p:cTn id="20" fill="hold">
                            <p:stCondLst>
                              <p:cond delay="2000"/>
                            </p:stCondLst>
                            <p:childTnLst>
                              <p:par>
                                <p:cTn id="21" presetID="23" presetClass="entr" presetSubtype="3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strVal val="(6*min(max(#ppt_w*#ppt_h,.3),1)-7.4)/-.7*#ppt_w"/>
                                          </p:val>
                                        </p:tav>
                                        <p:tav tm="100000">
                                          <p:val>
                                            <p:strVal val="#ppt_w"/>
                                          </p:val>
                                        </p:tav>
                                      </p:tavLst>
                                    </p:anim>
                                    <p:anim calcmode="lin" valueType="num">
                                      <p:cBhvr>
                                        <p:cTn id="24" dur="500" fill="hold"/>
                                        <p:tgtEl>
                                          <p:spTgt spid="41"/>
                                        </p:tgtEl>
                                        <p:attrNameLst>
                                          <p:attrName>ppt_h</p:attrName>
                                        </p:attrNameLst>
                                      </p:cBhvr>
                                      <p:tavLst>
                                        <p:tav tm="0">
                                          <p:val>
                                            <p:strVal val="(6*min(max(#ppt_w*#ppt_h,.3),1)-7.4)/-.7*#ppt_h"/>
                                          </p:val>
                                        </p:tav>
                                        <p:tav tm="100000">
                                          <p:val>
                                            <p:strVal val="#ppt_h"/>
                                          </p:val>
                                        </p:tav>
                                      </p:tavLst>
                                    </p:anim>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strVal val="1+(6*min(max(#ppt_w*#ppt_h,.3),1)-7.4)/-.7*#ppt_h/2"/>
                                          </p:val>
                                        </p:tav>
                                        <p:tav tm="100000">
                                          <p:val>
                                            <p:strVal val="#ppt_y"/>
                                          </p:val>
                                        </p:tav>
                                      </p:tavLst>
                                    </p:anim>
                                  </p:childTnLst>
                                </p:cTn>
                              </p:par>
                              <p:par>
                                <p:cTn id="27" presetID="53" presetClass="entr" presetSubtype="16"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par>
                                <p:cTn id="32" presetID="53" presetClass="entr" presetSubtype="16"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3000"/>
                            </p:stCondLst>
                            <p:childTnLst>
                              <p:par>
                                <p:cTn id="45" presetID="23" presetClass="entr" presetSubtype="36"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strVal val="(6*min(max(#ppt_w*#ppt_h,.3),1)-7.4)/-.7*#ppt_w"/>
                                          </p:val>
                                        </p:tav>
                                        <p:tav tm="100000">
                                          <p:val>
                                            <p:strVal val="#ppt_w"/>
                                          </p:val>
                                        </p:tav>
                                      </p:tavLst>
                                    </p:anim>
                                    <p:anim calcmode="lin" valueType="num">
                                      <p:cBhvr>
                                        <p:cTn id="48" dur="500" fill="hold"/>
                                        <p:tgtEl>
                                          <p:spTgt spid="43"/>
                                        </p:tgtEl>
                                        <p:attrNameLst>
                                          <p:attrName>ppt_h</p:attrName>
                                        </p:attrNameLst>
                                      </p:cBhvr>
                                      <p:tavLst>
                                        <p:tav tm="0">
                                          <p:val>
                                            <p:strVal val="(6*min(max(#ppt_w*#ppt_h,.3),1)-7.4)/-.7*#ppt_h"/>
                                          </p:val>
                                        </p:tav>
                                        <p:tav tm="100000">
                                          <p:val>
                                            <p:strVal val="#ppt_h"/>
                                          </p:val>
                                        </p:tav>
                                      </p:tavLst>
                                    </p:anim>
                                    <p:anim calcmode="lin" valueType="num">
                                      <p:cBhvr>
                                        <p:cTn id="49" dur="500" fill="hold"/>
                                        <p:tgtEl>
                                          <p:spTgt spid="43"/>
                                        </p:tgtEl>
                                        <p:attrNameLst>
                                          <p:attrName>ppt_x</p:attrName>
                                        </p:attrNameLst>
                                      </p:cBhvr>
                                      <p:tavLst>
                                        <p:tav tm="0">
                                          <p:val>
                                            <p:fltVal val="0.5"/>
                                          </p:val>
                                        </p:tav>
                                        <p:tav tm="100000">
                                          <p:val>
                                            <p:strVal val="#ppt_x"/>
                                          </p:val>
                                        </p:tav>
                                      </p:tavLst>
                                    </p:anim>
                                    <p:anim calcmode="lin" valueType="num">
                                      <p:cBhvr>
                                        <p:cTn id="50" dur="500" fill="hold"/>
                                        <p:tgtEl>
                                          <p:spTgt spid="43"/>
                                        </p:tgtEl>
                                        <p:attrNameLst>
                                          <p:attrName>ppt_y</p:attrName>
                                        </p:attrNameLst>
                                      </p:cBhvr>
                                      <p:tavLst>
                                        <p:tav tm="0">
                                          <p:val>
                                            <p:strVal val="1+(6*min(max(#ppt_w*#ppt_h,.3),1)-7.4)/-.7*#ppt_h/2"/>
                                          </p:val>
                                        </p:tav>
                                        <p:tav tm="100000">
                                          <p:val>
                                            <p:strVal val="#ppt_y"/>
                                          </p:val>
                                        </p:tav>
                                      </p:tavLst>
                                    </p:anim>
                                  </p:childTnLst>
                                </p:cTn>
                              </p:par>
                            </p:childTnLst>
                          </p:cTn>
                        </p:par>
                        <p:par>
                          <p:cTn id="51" fill="hold">
                            <p:stCondLst>
                              <p:cond delay="3500"/>
                            </p:stCondLst>
                            <p:childTnLst>
                              <p:par>
                                <p:cTn id="52" presetID="53" presetClass="entr" presetSubtype="16" fill="hold" grpId="0" nodeType="afterEffect">
                                  <p:stCondLst>
                                    <p:cond delay="0"/>
                                  </p:stCondLst>
                                  <p:iterate type="lt">
                                    <p:tmPct val="10000"/>
                                  </p:iterate>
                                  <p:childTnLst>
                                    <p:set>
                                      <p:cBhvr>
                                        <p:cTn id="53" dur="1" fill="hold">
                                          <p:stCondLst>
                                            <p:cond delay="0"/>
                                          </p:stCondLst>
                                        </p:cTn>
                                        <p:tgtEl>
                                          <p:spTgt spid="25"/>
                                        </p:tgtEl>
                                        <p:attrNameLst>
                                          <p:attrName>style.visibility</p:attrName>
                                        </p:attrNameLst>
                                      </p:cBhvr>
                                      <p:to>
                                        <p:strVal val="visible"/>
                                      </p:to>
                                    </p:set>
                                    <p:anim calcmode="lin" valueType="num">
                                      <p:cBhvr>
                                        <p:cTn id="54" dur="100" fill="hold"/>
                                        <p:tgtEl>
                                          <p:spTgt spid="25"/>
                                        </p:tgtEl>
                                        <p:attrNameLst>
                                          <p:attrName>ppt_w</p:attrName>
                                        </p:attrNameLst>
                                      </p:cBhvr>
                                      <p:tavLst>
                                        <p:tav tm="0">
                                          <p:val>
                                            <p:fltVal val="0"/>
                                          </p:val>
                                        </p:tav>
                                        <p:tav tm="100000">
                                          <p:val>
                                            <p:strVal val="#ppt_w"/>
                                          </p:val>
                                        </p:tav>
                                      </p:tavLst>
                                    </p:anim>
                                    <p:anim calcmode="lin" valueType="num">
                                      <p:cBhvr>
                                        <p:cTn id="55" dur="100" fill="hold"/>
                                        <p:tgtEl>
                                          <p:spTgt spid="25"/>
                                        </p:tgtEl>
                                        <p:attrNameLst>
                                          <p:attrName>ppt_h</p:attrName>
                                        </p:attrNameLst>
                                      </p:cBhvr>
                                      <p:tavLst>
                                        <p:tav tm="0">
                                          <p:val>
                                            <p:fltVal val="0"/>
                                          </p:val>
                                        </p:tav>
                                        <p:tav tm="100000">
                                          <p:val>
                                            <p:strVal val="#ppt_h"/>
                                          </p:val>
                                        </p:tav>
                                      </p:tavLst>
                                    </p:anim>
                                    <p:animEffect transition="in" filter="fade">
                                      <p:cBhvr>
                                        <p:cTn id="56" dur="100"/>
                                        <p:tgtEl>
                                          <p:spTgt spid="25"/>
                                        </p:tgtEl>
                                      </p:cBhvr>
                                    </p:animEffect>
                                  </p:childTnLst>
                                </p:cTn>
                              </p:par>
                            </p:childTnLst>
                          </p:cTn>
                        </p:par>
                        <p:par>
                          <p:cTn id="57" fill="hold">
                            <p:stCondLst>
                              <p:cond delay="4180"/>
                            </p:stCondLst>
                            <p:childTnLst>
                              <p:par>
                                <p:cTn id="58" presetID="10" presetClass="entr" presetSubtype="0"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4680"/>
                            </p:stCondLst>
                            <p:childTnLst>
                              <p:par>
                                <p:cTn id="62" presetID="10" presetClass="entr" presetSubtype="0"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par>
                          <p:cTn id="68" fill="hold">
                            <p:stCondLst>
                              <p:cond delay="5180"/>
                            </p:stCondLst>
                            <p:childTnLst>
                              <p:par>
                                <p:cTn id="69" presetID="23" presetClass="entr" presetSubtype="36"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strVal val="(6*min(max(#ppt_w*#ppt_h,.3),1)-7.4)/-.7*#ppt_w"/>
                                          </p:val>
                                        </p:tav>
                                        <p:tav tm="100000">
                                          <p:val>
                                            <p:strVal val="#ppt_w"/>
                                          </p:val>
                                        </p:tav>
                                      </p:tavLst>
                                    </p:anim>
                                    <p:anim calcmode="lin" valueType="num">
                                      <p:cBhvr>
                                        <p:cTn id="72" dur="500" fill="hold"/>
                                        <p:tgtEl>
                                          <p:spTgt spid="26"/>
                                        </p:tgtEl>
                                        <p:attrNameLst>
                                          <p:attrName>ppt_h</p:attrName>
                                        </p:attrNameLst>
                                      </p:cBhvr>
                                      <p:tavLst>
                                        <p:tav tm="0">
                                          <p:val>
                                            <p:strVal val="(6*min(max(#ppt_w*#ppt_h,.3),1)-7.4)/-.7*#ppt_h"/>
                                          </p:val>
                                        </p:tav>
                                        <p:tav tm="100000">
                                          <p:val>
                                            <p:strVal val="#ppt_h"/>
                                          </p:val>
                                        </p:tav>
                                      </p:tavLst>
                                    </p:anim>
                                    <p:anim calcmode="lin" valueType="num">
                                      <p:cBhvr>
                                        <p:cTn id="73" dur="500" fill="hold"/>
                                        <p:tgtEl>
                                          <p:spTgt spid="26"/>
                                        </p:tgtEl>
                                        <p:attrNameLst>
                                          <p:attrName>ppt_x</p:attrName>
                                        </p:attrNameLst>
                                      </p:cBhvr>
                                      <p:tavLst>
                                        <p:tav tm="0">
                                          <p:val>
                                            <p:fltVal val="0.5"/>
                                          </p:val>
                                        </p:tav>
                                        <p:tav tm="100000">
                                          <p:val>
                                            <p:strVal val="#ppt_x"/>
                                          </p:val>
                                        </p:tav>
                                      </p:tavLst>
                                    </p:anim>
                                    <p:anim calcmode="lin" valueType="num">
                                      <p:cBhvr>
                                        <p:cTn id="74"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75" fill="hold">
                            <p:stCondLst>
                              <p:cond delay="5680"/>
                            </p:stCondLst>
                            <p:childTnLst>
                              <p:par>
                                <p:cTn id="76" presetID="53" presetClass="entr" presetSubtype="16" fill="hold" grpId="0" nodeType="afterEffect">
                                  <p:stCondLst>
                                    <p:cond delay="0"/>
                                  </p:stCondLst>
                                  <p:iterate type="lt">
                                    <p:tmPct val="10000"/>
                                  </p:iterate>
                                  <p:childTnLst>
                                    <p:set>
                                      <p:cBhvr>
                                        <p:cTn id="77" dur="1" fill="hold">
                                          <p:stCondLst>
                                            <p:cond delay="0"/>
                                          </p:stCondLst>
                                        </p:cTn>
                                        <p:tgtEl>
                                          <p:spTgt spid="27"/>
                                        </p:tgtEl>
                                        <p:attrNameLst>
                                          <p:attrName>style.visibility</p:attrName>
                                        </p:attrNameLst>
                                      </p:cBhvr>
                                      <p:to>
                                        <p:strVal val="visible"/>
                                      </p:to>
                                    </p:set>
                                    <p:anim calcmode="lin" valueType="num">
                                      <p:cBhvr>
                                        <p:cTn id="78" dur="100" fill="hold"/>
                                        <p:tgtEl>
                                          <p:spTgt spid="27"/>
                                        </p:tgtEl>
                                        <p:attrNameLst>
                                          <p:attrName>ppt_w</p:attrName>
                                        </p:attrNameLst>
                                      </p:cBhvr>
                                      <p:tavLst>
                                        <p:tav tm="0">
                                          <p:val>
                                            <p:fltVal val="0"/>
                                          </p:val>
                                        </p:tav>
                                        <p:tav tm="100000">
                                          <p:val>
                                            <p:strVal val="#ppt_w"/>
                                          </p:val>
                                        </p:tav>
                                      </p:tavLst>
                                    </p:anim>
                                    <p:anim calcmode="lin" valueType="num">
                                      <p:cBhvr>
                                        <p:cTn id="79" dur="100" fill="hold"/>
                                        <p:tgtEl>
                                          <p:spTgt spid="27"/>
                                        </p:tgtEl>
                                        <p:attrNameLst>
                                          <p:attrName>ppt_h</p:attrName>
                                        </p:attrNameLst>
                                      </p:cBhvr>
                                      <p:tavLst>
                                        <p:tav tm="0">
                                          <p:val>
                                            <p:fltVal val="0"/>
                                          </p:val>
                                        </p:tav>
                                        <p:tav tm="100000">
                                          <p:val>
                                            <p:strVal val="#ppt_h"/>
                                          </p:val>
                                        </p:tav>
                                      </p:tavLst>
                                    </p:anim>
                                    <p:animEffect transition="in" filter="fade">
                                      <p:cBhvr>
                                        <p:cTn id="80" dur="100"/>
                                        <p:tgtEl>
                                          <p:spTgt spid="27"/>
                                        </p:tgtEl>
                                      </p:cBhvr>
                                    </p:animEffect>
                                  </p:childTnLst>
                                </p:cTn>
                              </p:par>
                            </p:childTnLst>
                          </p:cTn>
                        </p:par>
                        <p:par>
                          <p:cTn id="81" fill="hold">
                            <p:stCondLst>
                              <p:cond delay="6340"/>
                            </p:stCondLst>
                            <p:childTnLst>
                              <p:par>
                                <p:cTn id="82" presetID="10" presetClass="entr" presetSubtype="0" fill="hold"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par>
                          <p:cTn id="85" fill="hold">
                            <p:stCondLst>
                              <p:cond delay="6840"/>
                            </p:stCondLst>
                            <p:childTnLst>
                              <p:par>
                                <p:cTn id="86" presetID="10" presetClass="entr" presetSubtype="0" fill="hold" grpId="0" nodeType="after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childTnLst>
                          </p:cTn>
                        </p:par>
                        <p:par>
                          <p:cTn id="92" fill="hold">
                            <p:stCondLst>
                              <p:cond delay="7340"/>
                            </p:stCondLst>
                            <p:childTnLst>
                              <p:par>
                                <p:cTn id="93" presetID="23" presetClass="entr" presetSubtype="36" fill="hold" grpId="0" nodeType="after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500" fill="hold"/>
                                        <p:tgtEl>
                                          <p:spTgt spid="28"/>
                                        </p:tgtEl>
                                        <p:attrNameLst>
                                          <p:attrName>ppt_w</p:attrName>
                                        </p:attrNameLst>
                                      </p:cBhvr>
                                      <p:tavLst>
                                        <p:tav tm="0">
                                          <p:val>
                                            <p:strVal val="(6*min(max(#ppt_w*#ppt_h,.3),1)-7.4)/-.7*#ppt_w"/>
                                          </p:val>
                                        </p:tav>
                                        <p:tav tm="100000">
                                          <p:val>
                                            <p:strVal val="#ppt_w"/>
                                          </p:val>
                                        </p:tav>
                                      </p:tavLst>
                                    </p:anim>
                                    <p:anim calcmode="lin" valueType="num">
                                      <p:cBhvr>
                                        <p:cTn id="96" dur="500" fill="hold"/>
                                        <p:tgtEl>
                                          <p:spTgt spid="28"/>
                                        </p:tgtEl>
                                        <p:attrNameLst>
                                          <p:attrName>ppt_h</p:attrName>
                                        </p:attrNameLst>
                                      </p:cBhvr>
                                      <p:tavLst>
                                        <p:tav tm="0">
                                          <p:val>
                                            <p:strVal val="(6*min(max(#ppt_w*#ppt_h,.3),1)-7.4)/-.7*#ppt_h"/>
                                          </p:val>
                                        </p:tav>
                                        <p:tav tm="100000">
                                          <p:val>
                                            <p:strVal val="#ppt_h"/>
                                          </p:val>
                                        </p:tav>
                                      </p:tavLst>
                                    </p:anim>
                                    <p:anim calcmode="lin" valueType="num">
                                      <p:cBhvr>
                                        <p:cTn id="97" dur="500" fill="hold"/>
                                        <p:tgtEl>
                                          <p:spTgt spid="28"/>
                                        </p:tgtEl>
                                        <p:attrNameLst>
                                          <p:attrName>ppt_x</p:attrName>
                                        </p:attrNameLst>
                                      </p:cBhvr>
                                      <p:tavLst>
                                        <p:tav tm="0">
                                          <p:val>
                                            <p:fltVal val="0.5"/>
                                          </p:val>
                                        </p:tav>
                                        <p:tav tm="100000">
                                          <p:val>
                                            <p:strVal val="#ppt_x"/>
                                          </p:val>
                                        </p:tav>
                                      </p:tavLst>
                                    </p:anim>
                                    <p:anim calcmode="lin" valueType="num">
                                      <p:cBhvr>
                                        <p:cTn id="98"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99" fill="hold">
                            <p:stCondLst>
                              <p:cond delay="7840"/>
                            </p:stCondLst>
                            <p:childTnLst>
                              <p:par>
                                <p:cTn id="100" presetID="53" presetClass="entr" presetSubtype="16" fill="hold" grpId="0" nodeType="afterEffect">
                                  <p:stCondLst>
                                    <p:cond delay="0"/>
                                  </p:stCondLst>
                                  <p:iterate type="lt">
                                    <p:tmPct val="10000"/>
                                  </p:iterate>
                                  <p:childTnLst>
                                    <p:set>
                                      <p:cBhvr>
                                        <p:cTn id="101" dur="1" fill="hold">
                                          <p:stCondLst>
                                            <p:cond delay="0"/>
                                          </p:stCondLst>
                                        </p:cTn>
                                        <p:tgtEl>
                                          <p:spTgt spid="29"/>
                                        </p:tgtEl>
                                        <p:attrNameLst>
                                          <p:attrName>style.visibility</p:attrName>
                                        </p:attrNameLst>
                                      </p:cBhvr>
                                      <p:to>
                                        <p:strVal val="visible"/>
                                      </p:to>
                                    </p:set>
                                    <p:anim calcmode="lin" valueType="num">
                                      <p:cBhvr>
                                        <p:cTn id="102" dur="100" fill="hold"/>
                                        <p:tgtEl>
                                          <p:spTgt spid="29"/>
                                        </p:tgtEl>
                                        <p:attrNameLst>
                                          <p:attrName>ppt_w</p:attrName>
                                        </p:attrNameLst>
                                      </p:cBhvr>
                                      <p:tavLst>
                                        <p:tav tm="0">
                                          <p:val>
                                            <p:fltVal val="0"/>
                                          </p:val>
                                        </p:tav>
                                        <p:tav tm="100000">
                                          <p:val>
                                            <p:strVal val="#ppt_w"/>
                                          </p:val>
                                        </p:tav>
                                      </p:tavLst>
                                    </p:anim>
                                    <p:anim calcmode="lin" valueType="num">
                                      <p:cBhvr>
                                        <p:cTn id="103" dur="100" fill="hold"/>
                                        <p:tgtEl>
                                          <p:spTgt spid="29"/>
                                        </p:tgtEl>
                                        <p:attrNameLst>
                                          <p:attrName>ppt_h</p:attrName>
                                        </p:attrNameLst>
                                      </p:cBhvr>
                                      <p:tavLst>
                                        <p:tav tm="0">
                                          <p:val>
                                            <p:fltVal val="0"/>
                                          </p:val>
                                        </p:tav>
                                        <p:tav tm="100000">
                                          <p:val>
                                            <p:strVal val="#ppt_h"/>
                                          </p:val>
                                        </p:tav>
                                      </p:tavLst>
                                    </p:anim>
                                    <p:animEffect transition="in" filter="fade">
                                      <p:cBhvr>
                                        <p:cTn id="104" dur="1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5" grpId="0" animBg="1"/>
      <p:bldP spid="6" grpId="0" animBg="1"/>
      <p:bldP spid="7" grpId="0" animBg="1"/>
      <p:bldP spid="25" grpId="0"/>
      <p:bldP spid="26" grpId="0"/>
      <p:bldP spid="27" grpId="0"/>
      <p:bldP spid="28" grpId="0"/>
      <p:bldP spid="29" grpId="0"/>
      <p:bldP spid="41"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775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038254" y="218741"/>
            <a:ext cx="4115492" cy="523220"/>
          </a:xfrm>
          <a:prstGeom prst="rect">
            <a:avLst/>
          </a:prstGeom>
          <a:noFill/>
        </p:spPr>
        <p:txBody>
          <a:bodyPr wrap="square" rtlCol="0">
            <a:spAutoFit/>
          </a:bodyPr>
          <a:lstStyle/>
          <a:p>
            <a:pPr algn="ctr"/>
            <a:r>
              <a:rPr lang="zh-CN" altLang="en-US" sz="2800" b="1" dirty="0">
                <a:solidFill>
                  <a:srgbClr val="005973"/>
                </a:solidFill>
                <a:latin typeface="微软雅黑" panose="020B0503020204020204" pitchFamily="34" charset="-122"/>
                <a:ea typeface="微软雅黑" panose="020B0503020204020204" pitchFamily="34" charset="-122"/>
                <a:cs typeface="Aharoni" panose="02010803020104030203" pitchFamily="2" charset="-79"/>
              </a:rPr>
              <a:t>应用成果</a:t>
            </a:r>
          </a:p>
        </p:txBody>
      </p:sp>
      <p:sp>
        <p:nvSpPr>
          <p:cNvPr id="4" name="椭圆 3"/>
          <p:cNvSpPr/>
          <p:nvPr/>
        </p:nvSpPr>
        <p:spPr>
          <a:xfrm>
            <a:off x="6711563" y="1785996"/>
            <a:ext cx="650653" cy="650653"/>
          </a:xfrm>
          <a:prstGeom prst="ellipse">
            <a:avLst/>
          </a:prstGeom>
          <a:solidFill>
            <a:schemeClr val="accent1"/>
          </a:soli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椭圆 4"/>
          <p:cNvSpPr/>
          <p:nvPr/>
        </p:nvSpPr>
        <p:spPr>
          <a:xfrm>
            <a:off x="6719947" y="3330062"/>
            <a:ext cx="650653" cy="650653"/>
          </a:xfrm>
          <a:prstGeom prst="ellipse">
            <a:avLst/>
          </a:prstGeom>
          <a:solidFill>
            <a:schemeClr val="accent2"/>
          </a:soli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椭圆 5"/>
          <p:cNvSpPr/>
          <p:nvPr/>
        </p:nvSpPr>
        <p:spPr>
          <a:xfrm>
            <a:off x="6711562" y="4884699"/>
            <a:ext cx="650653" cy="650653"/>
          </a:xfrm>
          <a:prstGeom prst="ellipse">
            <a:avLst/>
          </a:prstGeom>
          <a:solidFill>
            <a:schemeClr val="accent3"/>
          </a:soli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Freeform 1656"/>
          <p:cNvSpPr>
            <a:spLocks noEditPoints="1"/>
          </p:cNvSpPr>
          <p:nvPr/>
        </p:nvSpPr>
        <p:spPr bwMode="auto">
          <a:xfrm>
            <a:off x="6825113" y="1900874"/>
            <a:ext cx="423553" cy="420897"/>
          </a:xfrm>
          <a:custGeom>
            <a:avLst/>
            <a:gdLst>
              <a:gd name="T0" fmla="*/ 0 w 135"/>
              <a:gd name="T1" fmla="*/ 67 h 134"/>
              <a:gd name="T2" fmla="*/ 135 w 135"/>
              <a:gd name="T3" fmla="*/ 67 h 134"/>
              <a:gd name="T4" fmla="*/ 57 w 135"/>
              <a:gd name="T5" fmla="*/ 10 h 134"/>
              <a:gd name="T6" fmla="*/ 26 w 135"/>
              <a:gd name="T7" fmla="*/ 26 h 134"/>
              <a:gd name="T8" fmla="*/ 22 w 135"/>
              <a:gd name="T9" fmla="*/ 30 h 134"/>
              <a:gd name="T10" fmla="*/ 32 w 135"/>
              <a:gd name="T11" fmla="*/ 64 h 134"/>
              <a:gd name="T12" fmla="*/ 22 w 135"/>
              <a:gd name="T13" fmla="*/ 30 h 134"/>
              <a:gd name="T14" fmla="*/ 32 w 135"/>
              <a:gd name="T15" fmla="*/ 70 h 134"/>
              <a:gd name="T16" fmla="*/ 22 w 135"/>
              <a:gd name="T17" fmla="*/ 103 h 134"/>
              <a:gd name="T18" fmla="*/ 26 w 135"/>
              <a:gd name="T19" fmla="*/ 108 h 134"/>
              <a:gd name="T20" fmla="*/ 57 w 135"/>
              <a:gd name="T21" fmla="*/ 124 h 134"/>
              <a:gd name="T22" fmla="*/ 65 w 135"/>
              <a:gd name="T23" fmla="*/ 122 h 134"/>
              <a:gd name="T24" fmla="*/ 65 w 135"/>
              <a:gd name="T25" fmla="*/ 93 h 134"/>
              <a:gd name="T26" fmla="*/ 65 w 135"/>
              <a:gd name="T27" fmla="*/ 87 h 134"/>
              <a:gd name="T28" fmla="*/ 39 w 135"/>
              <a:gd name="T29" fmla="*/ 70 h 134"/>
              <a:gd name="T30" fmla="*/ 65 w 135"/>
              <a:gd name="T31" fmla="*/ 87 h 134"/>
              <a:gd name="T32" fmla="*/ 39 w 135"/>
              <a:gd name="T33" fmla="*/ 64 h 134"/>
              <a:gd name="T34" fmla="*/ 65 w 135"/>
              <a:gd name="T35" fmla="*/ 47 h 134"/>
              <a:gd name="T36" fmla="*/ 65 w 135"/>
              <a:gd name="T37" fmla="*/ 41 h 134"/>
              <a:gd name="T38" fmla="*/ 65 w 135"/>
              <a:gd name="T39" fmla="*/ 12 h 134"/>
              <a:gd name="T40" fmla="*/ 126 w 135"/>
              <a:gd name="T41" fmla="*/ 64 h 134"/>
              <a:gd name="T42" fmla="*/ 99 w 135"/>
              <a:gd name="T43" fmla="*/ 40 h 134"/>
              <a:gd name="T44" fmla="*/ 126 w 135"/>
              <a:gd name="T45" fmla="*/ 64 h 134"/>
              <a:gd name="T46" fmla="*/ 96 w 135"/>
              <a:gd name="T47" fmla="*/ 34 h 134"/>
              <a:gd name="T48" fmla="*/ 109 w 135"/>
              <a:gd name="T49" fmla="*/ 26 h 134"/>
              <a:gd name="T50" fmla="*/ 90 w 135"/>
              <a:gd name="T51" fmla="*/ 37 h 134"/>
              <a:gd name="T52" fmla="*/ 71 w 135"/>
              <a:gd name="T53" fmla="*/ 12 h 134"/>
              <a:gd name="T54" fmla="*/ 93 w 135"/>
              <a:gd name="T55" fmla="*/ 43 h 134"/>
              <a:gd name="T56" fmla="*/ 71 w 135"/>
              <a:gd name="T57" fmla="*/ 64 h 134"/>
              <a:gd name="T58" fmla="*/ 71 w 135"/>
              <a:gd name="T59" fmla="*/ 70 h 134"/>
              <a:gd name="T60" fmla="*/ 93 w 135"/>
              <a:gd name="T61" fmla="*/ 91 h 134"/>
              <a:gd name="T62" fmla="*/ 71 w 135"/>
              <a:gd name="T63" fmla="*/ 70 h 134"/>
              <a:gd name="T64" fmla="*/ 71 w 135"/>
              <a:gd name="T65" fmla="*/ 93 h 134"/>
              <a:gd name="T66" fmla="*/ 71 w 135"/>
              <a:gd name="T67" fmla="*/ 122 h 134"/>
              <a:gd name="T68" fmla="*/ 96 w 135"/>
              <a:gd name="T69" fmla="*/ 99 h 134"/>
              <a:gd name="T70" fmla="*/ 78 w 135"/>
              <a:gd name="T71" fmla="*/ 124 h 134"/>
              <a:gd name="T72" fmla="*/ 99 w 135"/>
              <a:gd name="T73" fmla="*/ 93 h 134"/>
              <a:gd name="T74" fmla="*/ 126 w 135"/>
              <a:gd name="T75"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34">
                <a:moveTo>
                  <a:pt x="68" y="0"/>
                </a:moveTo>
                <a:cubicBezTo>
                  <a:pt x="31" y="0"/>
                  <a:pt x="0" y="30"/>
                  <a:pt x="0" y="67"/>
                </a:cubicBezTo>
                <a:cubicBezTo>
                  <a:pt x="0" y="104"/>
                  <a:pt x="31" y="134"/>
                  <a:pt x="68" y="134"/>
                </a:cubicBezTo>
                <a:cubicBezTo>
                  <a:pt x="105" y="134"/>
                  <a:pt x="135" y="104"/>
                  <a:pt x="135" y="67"/>
                </a:cubicBezTo>
                <a:cubicBezTo>
                  <a:pt x="135" y="30"/>
                  <a:pt x="105" y="0"/>
                  <a:pt x="68" y="0"/>
                </a:cubicBezTo>
                <a:close/>
                <a:moveTo>
                  <a:pt x="57" y="10"/>
                </a:moveTo>
                <a:cubicBezTo>
                  <a:pt x="52" y="15"/>
                  <a:pt x="44" y="23"/>
                  <a:pt x="39" y="34"/>
                </a:cubicBezTo>
                <a:cubicBezTo>
                  <a:pt x="33" y="31"/>
                  <a:pt x="29" y="28"/>
                  <a:pt x="26" y="26"/>
                </a:cubicBezTo>
                <a:cubicBezTo>
                  <a:pt x="35" y="17"/>
                  <a:pt x="46" y="12"/>
                  <a:pt x="57" y="10"/>
                </a:cubicBezTo>
                <a:close/>
                <a:moveTo>
                  <a:pt x="22" y="30"/>
                </a:moveTo>
                <a:cubicBezTo>
                  <a:pt x="25" y="33"/>
                  <a:pt x="30" y="37"/>
                  <a:pt x="37" y="40"/>
                </a:cubicBezTo>
                <a:cubicBezTo>
                  <a:pt x="34" y="48"/>
                  <a:pt x="33" y="56"/>
                  <a:pt x="32" y="64"/>
                </a:cubicBezTo>
                <a:cubicBezTo>
                  <a:pt x="31" y="64"/>
                  <a:pt x="11" y="64"/>
                  <a:pt x="10" y="64"/>
                </a:cubicBezTo>
                <a:cubicBezTo>
                  <a:pt x="10" y="52"/>
                  <a:pt x="15" y="40"/>
                  <a:pt x="22" y="30"/>
                </a:cubicBezTo>
                <a:close/>
                <a:moveTo>
                  <a:pt x="10" y="70"/>
                </a:moveTo>
                <a:cubicBezTo>
                  <a:pt x="11" y="70"/>
                  <a:pt x="31" y="70"/>
                  <a:pt x="32" y="70"/>
                </a:cubicBezTo>
                <a:cubicBezTo>
                  <a:pt x="33" y="78"/>
                  <a:pt x="34" y="86"/>
                  <a:pt x="37" y="93"/>
                </a:cubicBezTo>
                <a:cubicBezTo>
                  <a:pt x="30" y="97"/>
                  <a:pt x="25" y="101"/>
                  <a:pt x="22" y="103"/>
                </a:cubicBezTo>
                <a:cubicBezTo>
                  <a:pt x="15" y="94"/>
                  <a:pt x="10" y="82"/>
                  <a:pt x="10" y="70"/>
                </a:cubicBezTo>
                <a:close/>
                <a:moveTo>
                  <a:pt x="26" y="108"/>
                </a:moveTo>
                <a:cubicBezTo>
                  <a:pt x="29" y="106"/>
                  <a:pt x="33" y="102"/>
                  <a:pt x="39" y="99"/>
                </a:cubicBezTo>
                <a:cubicBezTo>
                  <a:pt x="44" y="111"/>
                  <a:pt x="52" y="119"/>
                  <a:pt x="57" y="124"/>
                </a:cubicBezTo>
                <a:cubicBezTo>
                  <a:pt x="46" y="122"/>
                  <a:pt x="35" y="116"/>
                  <a:pt x="26" y="108"/>
                </a:cubicBezTo>
                <a:close/>
                <a:moveTo>
                  <a:pt x="65" y="122"/>
                </a:moveTo>
                <a:cubicBezTo>
                  <a:pt x="59" y="118"/>
                  <a:pt x="51" y="109"/>
                  <a:pt x="45" y="97"/>
                </a:cubicBezTo>
                <a:cubicBezTo>
                  <a:pt x="51" y="95"/>
                  <a:pt x="58" y="93"/>
                  <a:pt x="65" y="93"/>
                </a:cubicBezTo>
                <a:cubicBezTo>
                  <a:pt x="65" y="94"/>
                  <a:pt x="65" y="119"/>
                  <a:pt x="65" y="122"/>
                </a:cubicBezTo>
                <a:close/>
                <a:moveTo>
                  <a:pt x="65" y="87"/>
                </a:moveTo>
                <a:cubicBezTo>
                  <a:pt x="57" y="87"/>
                  <a:pt x="50" y="88"/>
                  <a:pt x="43" y="91"/>
                </a:cubicBezTo>
                <a:cubicBezTo>
                  <a:pt x="40" y="84"/>
                  <a:pt x="39" y="77"/>
                  <a:pt x="39" y="70"/>
                </a:cubicBezTo>
                <a:cubicBezTo>
                  <a:pt x="40" y="70"/>
                  <a:pt x="63" y="70"/>
                  <a:pt x="65" y="70"/>
                </a:cubicBezTo>
                <a:cubicBezTo>
                  <a:pt x="65" y="71"/>
                  <a:pt x="65" y="86"/>
                  <a:pt x="65" y="87"/>
                </a:cubicBezTo>
                <a:close/>
                <a:moveTo>
                  <a:pt x="65" y="64"/>
                </a:moveTo>
                <a:cubicBezTo>
                  <a:pt x="63" y="64"/>
                  <a:pt x="40" y="64"/>
                  <a:pt x="39" y="64"/>
                </a:cubicBezTo>
                <a:cubicBezTo>
                  <a:pt x="39" y="56"/>
                  <a:pt x="40" y="49"/>
                  <a:pt x="43" y="43"/>
                </a:cubicBezTo>
                <a:cubicBezTo>
                  <a:pt x="50" y="45"/>
                  <a:pt x="57" y="47"/>
                  <a:pt x="65" y="47"/>
                </a:cubicBezTo>
                <a:cubicBezTo>
                  <a:pt x="65" y="48"/>
                  <a:pt x="65" y="62"/>
                  <a:pt x="65" y="64"/>
                </a:cubicBezTo>
                <a:close/>
                <a:moveTo>
                  <a:pt x="65" y="41"/>
                </a:moveTo>
                <a:cubicBezTo>
                  <a:pt x="58" y="40"/>
                  <a:pt x="51" y="39"/>
                  <a:pt x="45" y="37"/>
                </a:cubicBezTo>
                <a:cubicBezTo>
                  <a:pt x="51" y="24"/>
                  <a:pt x="59" y="16"/>
                  <a:pt x="65" y="12"/>
                </a:cubicBezTo>
                <a:cubicBezTo>
                  <a:pt x="65" y="14"/>
                  <a:pt x="65" y="39"/>
                  <a:pt x="65" y="41"/>
                </a:cubicBezTo>
                <a:close/>
                <a:moveTo>
                  <a:pt x="126" y="64"/>
                </a:moveTo>
                <a:cubicBezTo>
                  <a:pt x="125" y="64"/>
                  <a:pt x="104" y="64"/>
                  <a:pt x="103" y="64"/>
                </a:cubicBezTo>
                <a:cubicBezTo>
                  <a:pt x="103" y="56"/>
                  <a:pt x="101" y="48"/>
                  <a:pt x="99" y="40"/>
                </a:cubicBezTo>
                <a:cubicBezTo>
                  <a:pt x="106" y="37"/>
                  <a:pt x="111" y="33"/>
                  <a:pt x="113" y="30"/>
                </a:cubicBezTo>
                <a:cubicBezTo>
                  <a:pt x="121" y="40"/>
                  <a:pt x="125" y="52"/>
                  <a:pt x="126" y="64"/>
                </a:cubicBezTo>
                <a:close/>
                <a:moveTo>
                  <a:pt x="109" y="26"/>
                </a:moveTo>
                <a:cubicBezTo>
                  <a:pt x="107" y="28"/>
                  <a:pt x="103" y="31"/>
                  <a:pt x="96" y="34"/>
                </a:cubicBezTo>
                <a:cubicBezTo>
                  <a:pt x="91" y="23"/>
                  <a:pt x="84" y="15"/>
                  <a:pt x="78" y="10"/>
                </a:cubicBezTo>
                <a:cubicBezTo>
                  <a:pt x="90" y="12"/>
                  <a:pt x="101" y="17"/>
                  <a:pt x="109" y="26"/>
                </a:cubicBezTo>
                <a:close/>
                <a:moveTo>
                  <a:pt x="71" y="12"/>
                </a:moveTo>
                <a:cubicBezTo>
                  <a:pt x="76" y="16"/>
                  <a:pt x="85" y="24"/>
                  <a:pt x="90" y="37"/>
                </a:cubicBezTo>
                <a:cubicBezTo>
                  <a:pt x="84" y="39"/>
                  <a:pt x="78" y="40"/>
                  <a:pt x="71" y="41"/>
                </a:cubicBezTo>
                <a:cubicBezTo>
                  <a:pt x="71" y="39"/>
                  <a:pt x="71" y="14"/>
                  <a:pt x="71" y="12"/>
                </a:cubicBezTo>
                <a:close/>
                <a:moveTo>
                  <a:pt x="71" y="47"/>
                </a:moveTo>
                <a:cubicBezTo>
                  <a:pt x="79" y="47"/>
                  <a:pt x="86" y="45"/>
                  <a:pt x="93" y="43"/>
                </a:cubicBezTo>
                <a:cubicBezTo>
                  <a:pt x="95" y="49"/>
                  <a:pt x="97" y="56"/>
                  <a:pt x="97" y="64"/>
                </a:cubicBezTo>
                <a:cubicBezTo>
                  <a:pt x="95" y="64"/>
                  <a:pt x="72" y="64"/>
                  <a:pt x="71" y="64"/>
                </a:cubicBezTo>
                <a:cubicBezTo>
                  <a:pt x="71" y="62"/>
                  <a:pt x="71" y="48"/>
                  <a:pt x="71" y="47"/>
                </a:cubicBezTo>
                <a:close/>
                <a:moveTo>
                  <a:pt x="71" y="70"/>
                </a:moveTo>
                <a:cubicBezTo>
                  <a:pt x="72" y="70"/>
                  <a:pt x="95" y="70"/>
                  <a:pt x="97" y="70"/>
                </a:cubicBezTo>
                <a:cubicBezTo>
                  <a:pt x="97" y="77"/>
                  <a:pt x="95" y="84"/>
                  <a:pt x="93" y="91"/>
                </a:cubicBezTo>
                <a:cubicBezTo>
                  <a:pt x="86" y="88"/>
                  <a:pt x="79" y="87"/>
                  <a:pt x="71" y="87"/>
                </a:cubicBezTo>
                <a:cubicBezTo>
                  <a:pt x="71" y="86"/>
                  <a:pt x="71" y="71"/>
                  <a:pt x="71" y="70"/>
                </a:cubicBezTo>
                <a:close/>
                <a:moveTo>
                  <a:pt x="71" y="122"/>
                </a:moveTo>
                <a:cubicBezTo>
                  <a:pt x="71" y="119"/>
                  <a:pt x="71" y="94"/>
                  <a:pt x="71" y="93"/>
                </a:cubicBezTo>
                <a:cubicBezTo>
                  <a:pt x="78" y="93"/>
                  <a:pt x="84" y="95"/>
                  <a:pt x="90" y="97"/>
                </a:cubicBezTo>
                <a:cubicBezTo>
                  <a:pt x="85" y="109"/>
                  <a:pt x="76" y="118"/>
                  <a:pt x="71" y="122"/>
                </a:cubicBezTo>
                <a:close/>
                <a:moveTo>
                  <a:pt x="78" y="124"/>
                </a:moveTo>
                <a:cubicBezTo>
                  <a:pt x="84" y="119"/>
                  <a:pt x="91" y="111"/>
                  <a:pt x="96" y="99"/>
                </a:cubicBezTo>
                <a:cubicBezTo>
                  <a:pt x="103" y="102"/>
                  <a:pt x="107" y="106"/>
                  <a:pt x="109" y="108"/>
                </a:cubicBezTo>
                <a:cubicBezTo>
                  <a:pt x="101" y="116"/>
                  <a:pt x="90" y="122"/>
                  <a:pt x="78" y="124"/>
                </a:cubicBezTo>
                <a:close/>
                <a:moveTo>
                  <a:pt x="113" y="103"/>
                </a:moveTo>
                <a:cubicBezTo>
                  <a:pt x="111" y="101"/>
                  <a:pt x="106" y="97"/>
                  <a:pt x="99" y="93"/>
                </a:cubicBezTo>
                <a:cubicBezTo>
                  <a:pt x="101" y="86"/>
                  <a:pt x="103" y="78"/>
                  <a:pt x="103" y="70"/>
                </a:cubicBezTo>
                <a:cubicBezTo>
                  <a:pt x="104" y="70"/>
                  <a:pt x="125" y="70"/>
                  <a:pt x="126" y="70"/>
                </a:cubicBezTo>
                <a:cubicBezTo>
                  <a:pt x="125" y="82"/>
                  <a:pt x="121" y="94"/>
                  <a:pt x="113" y="1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nvGrpSpPr>
          <p:cNvPr id="8" name="组合 7"/>
          <p:cNvGrpSpPr/>
          <p:nvPr/>
        </p:nvGrpSpPr>
        <p:grpSpPr>
          <a:xfrm>
            <a:off x="6837639" y="3447754"/>
            <a:ext cx="415269" cy="415269"/>
            <a:chOff x="11030066" y="2731563"/>
            <a:chExt cx="473075" cy="473075"/>
          </a:xfrm>
          <a:solidFill>
            <a:schemeClr val="bg1"/>
          </a:solidFill>
        </p:grpSpPr>
        <p:sp>
          <p:nvSpPr>
            <p:cNvPr id="9" name="Freeform 2083"/>
            <p:cNvSpPr>
              <a:spLocks noEditPoints="1"/>
            </p:cNvSpPr>
            <p:nvPr/>
          </p:nvSpPr>
          <p:spPr bwMode="auto">
            <a:xfrm>
              <a:off x="11030066" y="2731563"/>
              <a:ext cx="473075" cy="473075"/>
            </a:xfrm>
            <a:custGeom>
              <a:avLst/>
              <a:gdLst>
                <a:gd name="T0" fmla="*/ 63 w 126"/>
                <a:gd name="T1" fmla="*/ 0 h 126"/>
                <a:gd name="T2" fmla="*/ 0 w 126"/>
                <a:gd name="T3" fmla="*/ 63 h 126"/>
                <a:gd name="T4" fmla="*/ 63 w 126"/>
                <a:gd name="T5" fmla="*/ 126 h 126"/>
                <a:gd name="T6" fmla="*/ 126 w 126"/>
                <a:gd name="T7" fmla="*/ 63 h 126"/>
                <a:gd name="T8" fmla="*/ 63 w 126"/>
                <a:gd name="T9" fmla="*/ 0 h 126"/>
                <a:gd name="T10" fmla="*/ 63 w 126"/>
                <a:gd name="T11" fmla="*/ 118 h 126"/>
                <a:gd name="T12" fmla="*/ 9 w 126"/>
                <a:gd name="T13" fmla="*/ 63 h 126"/>
                <a:gd name="T14" fmla="*/ 63 w 126"/>
                <a:gd name="T15" fmla="*/ 9 h 126"/>
                <a:gd name="T16" fmla="*/ 118 w 126"/>
                <a:gd name="T17" fmla="*/ 63 h 126"/>
                <a:gd name="T18" fmla="*/ 63 w 126"/>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6">
                  <a:moveTo>
                    <a:pt x="63" y="0"/>
                  </a:moveTo>
                  <a:cubicBezTo>
                    <a:pt x="29" y="0"/>
                    <a:pt x="0" y="29"/>
                    <a:pt x="0" y="63"/>
                  </a:cubicBezTo>
                  <a:cubicBezTo>
                    <a:pt x="0" y="98"/>
                    <a:pt x="29" y="126"/>
                    <a:pt x="63" y="126"/>
                  </a:cubicBezTo>
                  <a:cubicBezTo>
                    <a:pt x="98" y="126"/>
                    <a:pt x="126" y="98"/>
                    <a:pt x="126" y="63"/>
                  </a:cubicBezTo>
                  <a:cubicBezTo>
                    <a:pt x="126" y="29"/>
                    <a:pt x="98" y="0"/>
                    <a:pt x="63" y="0"/>
                  </a:cubicBezTo>
                  <a:close/>
                  <a:moveTo>
                    <a:pt x="63" y="118"/>
                  </a:moveTo>
                  <a:cubicBezTo>
                    <a:pt x="33" y="118"/>
                    <a:pt x="9" y="93"/>
                    <a:pt x="9" y="63"/>
                  </a:cubicBezTo>
                  <a:cubicBezTo>
                    <a:pt x="9" y="33"/>
                    <a:pt x="33" y="9"/>
                    <a:pt x="63" y="9"/>
                  </a:cubicBezTo>
                  <a:cubicBezTo>
                    <a:pt x="93" y="9"/>
                    <a:pt x="118" y="33"/>
                    <a:pt x="118" y="63"/>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 name="Freeform 2084"/>
            <p:cNvSpPr>
              <a:spLocks/>
            </p:cNvSpPr>
            <p:nvPr/>
          </p:nvSpPr>
          <p:spPr bwMode="auto">
            <a:xfrm>
              <a:off x="11225329" y="2795063"/>
              <a:ext cx="85725" cy="107950"/>
            </a:xfrm>
            <a:custGeom>
              <a:avLst/>
              <a:gdLst>
                <a:gd name="T0" fmla="*/ 14 w 54"/>
                <a:gd name="T1" fmla="*/ 26 h 68"/>
                <a:gd name="T2" fmla="*/ 43 w 54"/>
                <a:gd name="T3" fmla="*/ 68 h 68"/>
                <a:gd name="T4" fmla="*/ 54 w 54"/>
                <a:gd name="T5" fmla="*/ 68 h 68"/>
                <a:gd name="T6" fmla="*/ 54 w 54"/>
                <a:gd name="T7" fmla="*/ 0 h 68"/>
                <a:gd name="T8" fmla="*/ 40 w 54"/>
                <a:gd name="T9" fmla="*/ 0 h 68"/>
                <a:gd name="T10" fmla="*/ 40 w 54"/>
                <a:gd name="T11" fmla="*/ 42 h 68"/>
                <a:gd name="T12" fmla="*/ 12 w 54"/>
                <a:gd name="T13" fmla="*/ 0 h 68"/>
                <a:gd name="T14" fmla="*/ 0 w 54"/>
                <a:gd name="T15" fmla="*/ 0 h 68"/>
                <a:gd name="T16" fmla="*/ 0 w 54"/>
                <a:gd name="T17" fmla="*/ 68 h 68"/>
                <a:gd name="T18" fmla="*/ 14 w 54"/>
                <a:gd name="T19" fmla="*/ 68 h 68"/>
                <a:gd name="T20" fmla="*/ 14 w 54"/>
                <a:gd name="T21"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8">
                  <a:moveTo>
                    <a:pt x="14" y="26"/>
                  </a:moveTo>
                  <a:lnTo>
                    <a:pt x="43" y="68"/>
                  </a:lnTo>
                  <a:lnTo>
                    <a:pt x="54" y="68"/>
                  </a:lnTo>
                  <a:lnTo>
                    <a:pt x="54" y="0"/>
                  </a:lnTo>
                  <a:lnTo>
                    <a:pt x="40" y="0"/>
                  </a:lnTo>
                  <a:lnTo>
                    <a:pt x="40" y="42"/>
                  </a:lnTo>
                  <a:lnTo>
                    <a:pt x="12" y="0"/>
                  </a:lnTo>
                  <a:lnTo>
                    <a:pt x="0" y="0"/>
                  </a:lnTo>
                  <a:lnTo>
                    <a:pt x="0" y="68"/>
                  </a:lnTo>
                  <a:lnTo>
                    <a:pt x="14" y="68"/>
                  </a:lnTo>
                  <a:lnTo>
                    <a:pt x="1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Freeform 2085"/>
            <p:cNvSpPr>
              <a:spLocks/>
            </p:cNvSpPr>
            <p:nvPr/>
          </p:nvSpPr>
          <p:spPr bwMode="auto">
            <a:xfrm>
              <a:off x="11228504" y="3031600"/>
              <a:ext cx="79375" cy="112713"/>
            </a:xfrm>
            <a:custGeom>
              <a:avLst/>
              <a:gdLst>
                <a:gd name="T0" fmla="*/ 19 w 21"/>
                <a:gd name="T1" fmla="*/ 15 h 30"/>
                <a:gd name="T2" fmla="*/ 13 w 21"/>
                <a:gd name="T3" fmla="*/ 13 h 30"/>
                <a:gd name="T4" fmla="*/ 10 w 21"/>
                <a:gd name="T5" fmla="*/ 12 h 30"/>
                <a:gd name="T6" fmla="*/ 7 w 21"/>
                <a:gd name="T7" fmla="*/ 11 h 30"/>
                <a:gd name="T8" fmla="*/ 6 w 21"/>
                <a:gd name="T9" fmla="*/ 10 h 30"/>
                <a:gd name="T10" fmla="*/ 6 w 21"/>
                <a:gd name="T11" fmla="*/ 9 h 30"/>
                <a:gd name="T12" fmla="*/ 7 w 21"/>
                <a:gd name="T13" fmla="*/ 6 h 30"/>
                <a:gd name="T14" fmla="*/ 11 w 21"/>
                <a:gd name="T15" fmla="*/ 5 h 30"/>
                <a:gd name="T16" fmla="*/ 14 w 21"/>
                <a:gd name="T17" fmla="*/ 6 h 30"/>
                <a:gd name="T18" fmla="*/ 17 w 21"/>
                <a:gd name="T19" fmla="*/ 7 h 30"/>
                <a:gd name="T20" fmla="*/ 20 w 21"/>
                <a:gd name="T21" fmla="*/ 4 h 30"/>
                <a:gd name="T22" fmla="*/ 16 w 21"/>
                <a:gd name="T23" fmla="*/ 1 h 30"/>
                <a:gd name="T24" fmla="*/ 11 w 21"/>
                <a:gd name="T25" fmla="*/ 0 h 30"/>
                <a:gd name="T26" fmla="*/ 3 w 21"/>
                <a:gd name="T27" fmla="*/ 3 h 30"/>
                <a:gd name="T28" fmla="*/ 1 w 21"/>
                <a:gd name="T29" fmla="*/ 9 h 30"/>
                <a:gd name="T30" fmla="*/ 3 w 21"/>
                <a:gd name="T31" fmla="*/ 15 h 30"/>
                <a:gd name="T32" fmla="*/ 9 w 21"/>
                <a:gd name="T33" fmla="*/ 17 h 30"/>
                <a:gd name="T34" fmla="*/ 12 w 21"/>
                <a:gd name="T35" fmla="*/ 18 h 30"/>
                <a:gd name="T36" fmla="*/ 14 w 21"/>
                <a:gd name="T37" fmla="*/ 18 h 30"/>
                <a:gd name="T38" fmla="*/ 15 w 21"/>
                <a:gd name="T39" fmla="*/ 19 h 30"/>
                <a:gd name="T40" fmla="*/ 16 w 21"/>
                <a:gd name="T41" fmla="*/ 21 h 30"/>
                <a:gd name="T42" fmla="*/ 10 w 21"/>
                <a:gd name="T43" fmla="*/ 25 h 30"/>
                <a:gd name="T44" fmla="*/ 6 w 21"/>
                <a:gd name="T45" fmla="*/ 24 h 30"/>
                <a:gd name="T46" fmla="*/ 3 w 21"/>
                <a:gd name="T47" fmla="*/ 22 h 30"/>
                <a:gd name="T48" fmla="*/ 0 w 21"/>
                <a:gd name="T49" fmla="*/ 26 h 30"/>
                <a:gd name="T50" fmla="*/ 4 w 21"/>
                <a:gd name="T51" fmla="*/ 29 h 30"/>
                <a:gd name="T52" fmla="*/ 10 w 21"/>
                <a:gd name="T53" fmla="*/ 30 h 30"/>
                <a:gd name="T54" fmla="*/ 18 w 21"/>
                <a:gd name="T55" fmla="*/ 28 h 30"/>
                <a:gd name="T56" fmla="*/ 21 w 21"/>
                <a:gd name="T57" fmla="*/ 21 h 30"/>
                <a:gd name="T58" fmla="*/ 21 w 21"/>
                <a:gd name="T59" fmla="*/ 18 h 30"/>
                <a:gd name="T60" fmla="*/ 19 w 21"/>
                <a:gd name="T6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0">
                  <a:moveTo>
                    <a:pt x="19" y="15"/>
                  </a:moveTo>
                  <a:cubicBezTo>
                    <a:pt x="18" y="14"/>
                    <a:pt x="16" y="13"/>
                    <a:pt x="13" y="13"/>
                  </a:cubicBezTo>
                  <a:cubicBezTo>
                    <a:pt x="10" y="12"/>
                    <a:pt x="10" y="12"/>
                    <a:pt x="10" y="12"/>
                  </a:cubicBezTo>
                  <a:cubicBezTo>
                    <a:pt x="9" y="12"/>
                    <a:pt x="8" y="12"/>
                    <a:pt x="7" y="11"/>
                  </a:cubicBezTo>
                  <a:cubicBezTo>
                    <a:pt x="7" y="11"/>
                    <a:pt x="7" y="10"/>
                    <a:pt x="6" y="10"/>
                  </a:cubicBezTo>
                  <a:cubicBezTo>
                    <a:pt x="6" y="10"/>
                    <a:pt x="6" y="9"/>
                    <a:pt x="6" y="9"/>
                  </a:cubicBezTo>
                  <a:cubicBezTo>
                    <a:pt x="6" y="8"/>
                    <a:pt x="7" y="7"/>
                    <a:pt x="7" y="6"/>
                  </a:cubicBezTo>
                  <a:cubicBezTo>
                    <a:pt x="8" y="5"/>
                    <a:pt x="9" y="5"/>
                    <a:pt x="11" y="5"/>
                  </a:cubicBezTo>
                  <a:cubicBezTo>
                    <a:pt x="12" y="5"/>
                    <a:pt x="13" y="5"/>
                    <a:pt x="14" y="6"/>
                  </a:cubicBezTo>
                  <a:cubicBezTo>
                    <a:pt x="15" y="6"/>
                    <a:pt x="16" y="6"/>
                    <a:pt x="17" y="7"/>
                  </a:cubicBezTo>
                  <a:cubicBezTo>
                    <a:pt x="20" y="4"/>
                    <a:pt x="20" y="4"/>
                    <a:pt x="20" y="4"/>
                  </a:cubicBezTo>
                  <a:cubicBezTo>
                    <a:pt x="19" y="2"/>
                    <a:pt x="18" y="1"/>
                    <a:pt x="16" y="1"/>
                  </a:cubicBezTo>
                  <a:cubicBezTo>
                    <a:pt x="15" y="0"/>
                    <a:pt x="13" y="0"/>
                    <a:pt x="11" y="0"/>
                  </a:cubicBezTo>
                  <a:cubicBezTo>
                    <a:pt x="8" y="0"/>
                    <a:pt x="5" y="1"/>
                    <a:pt x="3" y="3"/>
                  </a:cubicBezTo>
                  <a:cubicBezTo>
                    <a:pt x="2" y="4"/>
                    <a:pt x="1" y="6"/>
                    <a:pt x="1" y="9"/>
                  </a:cubicBezTo>
                  <a:cubicBezTo>
                    <a:pt x="1" y="11"/>
                    <a:pt x="1" y="13"/>
                    <a:pt x="3" y="15"/>
                  </a:cubicBezTo>
                  <a:cubicBezTo>
                    <a:pt x="4" y="16"/>
                    <a:pt x="6" y="17"/>
                    <a:pt x="9" y="17"/>
                  </a:cubicBezTo>
                  <a:cubicBezTo>
                    <a:pt x="12" y="18"/>
                    <a:pt x="12" y="18"/>
                    <a:pt x="12" y="18"/>
                  </a:cubicBezTo>
                  <a:cubicBezTo>
                    <a:pt x="13" y="18"/>
                    <a:pt x="13" y="18"/>
                    <a:pt x="14" y="18"/>
                  </a:cubicBezTo>
                  <a:cubicBezTo>
                    <a:pt x="14" y="18"/>
                    <a:pt x="14" y="19"/>
                    <a:pt x="15" y="19"/>
                  </a:cubicBezTo>
                  <a:cubicBezTo>
                    <a:pt x="15" y="19"/>
                    <a:pt x="16" y="20"/>
                    <a:pt x="16" y="21"/>
                  </a:cubicBezTo>
                  <a:cubicBezTo>
                    <a:pt x="16" y="24"/>
                    <a:pt x="14" y="25"/>
                    <a:pt x="10" y="25"/>
                  </a:cubicBezTo>
                  <a:cubicBezTo>
                    <a:pt x="9" y="25"/>
                    <a:pt x="8" y="25"/>
                    <a:pt x="6" y="24"/>
                  </a:cubicBezTo>
                  <a:cubicBezTo>
                    <a:pt x="5" y="24"/>
                    <a:pt x="4" y="23"/>
                    <a:pt x="3" y="22"/>
                  </a:cubicBezTo>
                  <a:cubicBezTo>
                    <a:pt x="0" y="26"/>
                    <a:pt x="0" y="26"/>
                    <a:pt x="0" y="26"/>
                  </a:cubicBezTo>
                  <a:cubicBezTo>
                    <a:pt x="1" y="28"/>
                    <a:pt x="2" y="29"/>
                    <a:pt x="4" y="29"/>
                  </a:cubicBezTo>
                  <a:cubicBezTo>
                    <a:pt x="6" y="30"/>
                    <a:pt x="8" y="30"/>
                    <a:pt x="10" y="30"/>
                  </a:cubicBezTo>
                  <a:cubicBezTo>
                    <a:pt x="13" y="30"/>
                    <a:pt x="16" y="29"/>
                    <a:pt x="18" y="28"/>
                  </a:cubicBezTo>
                  <a:cubicBezTo>
                    <a:pt x="20" y="26"/>
                    <a:pt x="21" y="24"/>
                    <a:pt x="21" y="21"/>
                  </a:cubicBezTo>
                  <a:cubicBezTo>
                    <a:pt x="21" y="20"/>
                    <a:pt x="21" y="19"/>
                    <a:pt x="21" y="18"/>
                  </a:cubicBezTo>
                  <a:cubicBezTo>
                    <a:pt x="20" y="17"/>
                    <a:pt x="20" y="16"/>
                    <a:pt x="1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 name="Freeform 2086"/>
            <p:cNvSpPr>
              <a:spLocks/>
            </p:cNvSpPr>
            <p:nvPr/>
          </p:nvSpPr>
          <p:spPr bwMode="auto">
            <a:xfrm>
              <a:off x="11090391" y="2930000"/>
              <a:ext cx="357188" cy="79375"/>
            </a:xfrm>
            <a:custGeom>
              <a:avLst/>
              <a:gdLst>
                <a:gd name="T0" fmla="*/ 0 w 225"/>
                <a:gd name="T1" fmla="*/ 24 h 50"/>
                <a:gd name="T2" fmla="*/ 111 w 225"/>
                <a:gd name="T3" fmla="*/ 50 h 50"/>
                <a:gd name="T4" fmla="*/ 225 w 225"/>
                <a:gd name="T5" fmla="*/ 24 h 50"/>
                <a:gd name="T6" fmla="*/ 111 w 225"/>
                <a:gd name="T7" fmla="*/ 0 h 50"/>
                <a:gd name="T8" fmla="*/ 0 w 225"/>
                <a:gd name="T9" fmla="*/ 24 h 50"/>
              </a:gdLst>
              <a:ahLst/>
              <a:cxnLst>
                <a:cxn ang="0">
                  <a:pos x="T0" y="T1"/>
                </a:cxn>
                <a:cxn ang="0">
                  <a:pos x="T2" y="T3"/>
                </a:cxn>
                <a:cxn ang="0">
                  <a:pos x="T4" y="T5"/>
                </a:cxn>
                <a:cxn ang="0">
                  <a:pos x="T6" y="T7"/>
                </a:cxn>
                <a:cxn ang="0">
                  <a:pos x="T8" y="T9"/>
                </a:cxn>
              </a:cxnLst>
              <a:rect l="0" t="0" r="r" b="b"/>
              <a:pathLst>
                <a:path w="225" h="50">
                  <a:moveTo>
                    <a:pt x="0" y="24"/>
                  </a:moveTo>
                  <a:lnTo>
                    <a:pt x="111" y="50"/>
                  </a:lnTo>
                  <a:lnTo>
                    <a:pt x="225" y="24"/>
                  </a:lnTo>
                  <a:lnTo>
                    <a:pt x="111"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807403" y="4991386"/>
            <a:ext cx="458971" cy="437279"/>
            <a:chOff x="4150420" y="2637483"/>
            <a:chExt cx="638175" cy="608013"/>
          </a:xfrm>
          <a:solidFill>
            <a:schemeClr val="bg1"/>
          </a:solidFill>
        </p:grpSpPr>
        <p:sp>
          <p:nvSpPr>
            <p:cNvPr id="14" name="Freeform 1726"/>
            <p:cNvSpPr>
              <a:spLocks noEditPoints="1"/>
            </p:cNvSpPr>
            <p:nvPr/>
          </p:nvSpPr>
          <p:spPr bwMode="auto">
            <a:xfrm>
              <a:off x="4150420" y="2637483"/>
              <a:ext cx="638175" cy="608013"/>
            </a:xfrm>
            <a:custGeom>
              <a:avLst/>
              <a:gdLst>
                <a:gd name="T0" fmla="*/ 53 w 170"/>
                <a:gd name="T1" fmla="*/ 9 h 162"/>
                <a:gd name="T2" fmla="*/ 17 w 170"/>
                <a:gd name="T3" fmla="*/ 108 h 162"/>
                <a:gd name="T4" fmla="*/ 116 w 170"/>
                <a:gd name="T5" fmla="*/ 144 h 162"/>
                <a:gd name="T6" fmla="*/ 152 w 170"/>
                <a:gd name="T7" fmla="*/ 45 h 162"/>
                <a:gd name="T8" fmla="*/ 110 w 170"/>
                <a:gd name="T9" fmla="*/ 7 h 162"/>
                <a:gd name="T10" fmla="*/ 53 w 170"/>
                <a:gd name="T11" fmla="*/ 9 h 162"/>
                <a:gd name="T12" fmla="*/ 108 w 170"/>
                <a:gd name="T13" fmla="*/ 14 h 162"/>
                <a:gd name="T14" fmla="*/ 146 w 170"/>
                <a:gd name="T15" fmla="*/ 48 h 162"/>
                <a:gd name="T16" fmla="*/ 113 w 170"/>
                <a:gd name="T17" fmla="*/ 138 h 162"/>
                <a:gd name="T18" fmla="*/ 24 w 170"/>
                <a:gd name="T19" fmla="*/ 105 h 162"/>
                <a:gd name="T20" fmla="*/ 56 w 170"/>
                <a:gd name="T21" fmla="*/ 16 h 162"/>
                <a:gd name="T22" fmla="*/ 108 w 170"/>
                <a:gd name="T23"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62">
                  <a:moveTo>
                    <a:pt x="53" y="9"/>
                  </a:moveTo>
                  <a:cubicBezTo>
                    <a:pt x="16" y="26"/>
                    <a:pt x="0" y="71"/>
                    <a:pt x="17" y="108"/>
                  </a:cubicBezTo>
                  <a:cubicBezTo>
                    <a:pt x="34" y="145"/>
                    <a:pt x="79" y="162"/>
                    <a:pt x="116" y="144"/>
                  </a:cubicBezTo>
                  <a:cubicBezTo>
                    <a:pt x="153" y="127"/>
                    <a:pt x="170" y="83"/>
                    <a:pt x="152" y="45"/>
                  </a:cubicBezTo>
                  <a:cubicBezTo>
                    <a:pt x="144" y="27"/>
                    <a:pt x="129" y="14"/>
                    <a:pt x="110" y="7"/>
                  </a:cubicBezTo>
                  <a:cubicBezTo>
                    <a:pt x="92" y="0"/>
                    <a:pt x="71" y="1"/>
                    <a:pt x="53" y="9"/>
                  </a:cubicBezTo>
                  <a:close/>
                  <a:moveTo>
                    <a:pt x="108" y="14"/>
                  </a:moveTo>
                  <a:cubicBezTo>
                    <a:pt x="125" y="20"/>
                    <a:pt x="138" y="32"/>
                    <a:pt x="146" y="48"/>
                  </a:cubicBezTo>
                  <a:cubicBezTo>
                    <a:pt x="161" y="82"/>
                    <a:pt x="147" y="122"/>
                    <a:pt x="113" y="138"/>
                  </a:cubicBezTo>
                  <a:cubicBezTo>
                    <a:pt x="79" y="153"/>
                    <a:pt x="39" y="139"/>
                    <a:pt x="24" y="105"/>
                  </a:cubicBezTo>
                  <a:cubicBezTo>
                    <a:pt x="8" y="71"/>
                    <a:pt x="23" y="31"/>
                    <a:pt x="56" y="16"/>
                  </a:cubicBezTo>
                  <a:cubicBezTo>
                    <a:pt x="73" y="8"/>
                    <a:pt x="91" y="7"/>
                    <a:pt x="10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1727"/>
            <p:cNvSpPr>
              <a:spLocks noEditPoints="1"/>
            </p:cNvSpPr>
            <p:nvPr/>
          </p:nvSpPr>
          <p:spPr bwMode="auto">
            <a:xfrm>
              <a:off x="4361558" y="2816870"/>
              <a:ext cx="214313" cy="214313"/>
            </a:xfrm>
            <a:custGeom>
              <a:avLst/>
              <a:gdLst>
                <a:gd name="T0" fmla="*/ 6 w 57"/>
                <a:gd name="T1" fmla="*/ 39 h 57"/>
                <a:gd name="T2" fmla="*/ 39 w 57"/>
                <a:gd name="T3" fmla="*/ 52 h 57"/>
                <a:gd name="T4" fmla="*/ 52 w 57"/>
                <a:gd name="T5" fmla="*/ 18 h 57"/>
                <a:gd name="T6" fmla="*/ 18 w 57"/>
                <a:gd name="T7" fmla="*/ 6 h 57"/>
                <a:gd name="T8" fmla="*/ 6 w 57"/>
                <a:gd name="T9" fmla="*/ 39 h 57"/>
                <a:gd name="T10" fmla="*/ 24 w 57"/>
                <a:gd name="T11" fmla="*/ 18 h 57"/>
                <a:gd name="T12" fmla="*/ 39 w 57"/>
                <a:gd name="T13" fmla="*/ 24 h 57"/>
                <a:gd name="T14" fmla="*/ 33 w 57"/>
                <a:gd name="T15" fmla="*/ 39 h 57"/>
                <a:gd name="T16" fmla="*/ 18 w 57"/>
                <a:gd name="T17" fmla="*/ 33 h 57"/>
                <a:gd name="T18" fmla="*/ 24 w 57"/>
                <a:gd name="T1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6" y="39"/>
                  </a:moveTo>
                  <a:cubicBezTo>
                    <a:pt x="12" y="52"/>
                    <a:pt x="27" y="57"/>
                    <a:pt x="39" y="52"/>
                  </a:cubicBezTo>
                  <a:cubicBezTo>
                    <a:pt x="52" y="46"/>
                    <a:pt x="57" y="31"/>
                    <a:pt x="52" y="18"/>
                  </a:cubicBezTo>
                  <a:cubicBezTo>
                    <a:pt x="46" y="6"/>
                    <a:pt x="31" y="0"/>
                    <a:pt x="18" y="6"/>
                  </a:cubicBezTo>
                  <a:cubicBezTo>
                    <a:pt x="5" y="12"/>
                    <a:pt x="0" y="27"/>
                    <a:pt x="6" y="39"/>
                  </a:cubicBezTo>
                  <a:close/>
                  <a:moveTo>
                    <a:pt x="24" y="18"/>
                  </a:moveTo>
                  <a:cubicBezTo>
                    <a:pt x="30" y="16"/>
                    <a:pt x="36" y="18"/>
                    <a:pt x="39" y="24"/>
                  </a:cubicBezTo>
                  <a:cubicBezTo>
                    <a:pt x="42" y="30"/>
                    <a:pt x="39" y="36"/>
                    <a:pt x="33" y="39"/>
                  </a:cubicBezTo>
                  <a:cubicBezTo>
                    <a:pt x="28" y="42"/>
                    <a:pt x="21" y="39"/>
                    <a:pt x="18" y="33"/>
                  </a:cubicBezTo>
                  <a:cubicBezTo>
                    <a:pt x="16" y="28"/>
                    <a:pt x="18"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1728"/>
            <p:cNvSpPr>
              <a:spLocks/>
            </p:cNvSpPr>
            <p:nvPr/>
          </p:nvSpPr>
          <p:spPr bwMode="auto">
            <a:xfrm>
              <a:off x="4290120" y="2723208"/>
              <a:ext cx="107950" cy="93663"/>
            </a:xfrm>
            <a:custGeom>
              <a:avLst/>
              <a:gdLst>
                <a:gd name="T0" fmla="*/ 27 w 29"/>
                <a:gd name="T1" fmla="*/ 0 h 25"/>
                <a:gd name="T2" fmla="*/ 24 w 29"/>
                <a:gd name="T3" fmla="*/ 2 h 25"/>
                <a:gd name="T4" fmla="*/ 1 w 29"/>
                <a:gd name="T5" fmla="*/ 21 h 25"/>
                <a:gd name="T6" fmla="*/ 1 w 29"/>
                <a:gd name="T7" fmla="*/ 23 h 25"/>
                <a:gd name="T8" fmla="*/ 2 w 29"/>
                <a:gd name="T9" fmla="*/ 24 h 25"/>
                <a:gd name="T10" fmla="*/ 2 w 29"/>
                <a:gd name="T11" fmla="*/ 25 h 25"/>
                <a:gd name="T12" fmla="*/ 4 w 29"/>
                <a:gd name="T13" fmla="*/ 24 h 25"/>
                <a:gd name="T14" fmla="*/ 26 w 29"/>
                <a:gd name="T15" fmla="*/ 6 h 25"/>
                <a:gd name="T16" fmla="*/ 28 w 29"/>
                <a:gd name="T17" fmla="*/ 5 h 25"/>
                <a:gd name="T18" fmla="*/ 29 w 29"/>
                <a:gd name="T19" fmla="*/ 3 h 25"/>
                <a:gd name="T20" fmla="*/ 29 w 29"/>
                <a:gd name="T21" fmla="*/ 2 h 25"/>
                <a:gd name="T22" fmla="*/ 29 w 29"/>
                <a:gd name="T23" fmla="*/ 1 h 25"/>
                <a:gd name="T24" fmla="*/ 28 w 29"/>
                <a:gd name="T25" fmla="*/ 0 h 25"/>
                <a:gd name="T26" fmla="*/ 27 w 29"/>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7" y="0"/>
                  </a:moveTo>
                  <a:cubicBezTo>
                    <a:pt x="27" y="0"/>
                    <a:pt x="24" y="2"/>
                    <a:pt x="24" y="2"/>
                  </a:cubicBezTo>
                  <a:cubicBezTo>
                    <a:pt x="15" y="6"/>
                    <a:pt x="7" y="13"/>
                    <a:pt x="1" y="21"/>
                  </a:cubicBezTo>
                  <a:cubicBezTo>
                    <a:pt x="0" y="22"/>
                    <a:pt x="0" y="22"/>
                    <a:pt x="1" y="23"/>
                  </a:cubicBezTo>
                  <a:cubicBezTo>
                    <a:pt x="1" y="23"/>
                    <a:pt x="1" y="24"/>
                    <a:pt x="2" y="24"/>
                  </a:cubicBezTo>
                  <a:cubicBezTo>
                    <a:pt x="2" y="25"/>
                    <a:pt x="2" y="25"/>
                    <a:pt x="2" y="25"/>
                  </a:cubicBezTo>
                  <a:cubicBezTo>
                    <a:pt x="3" y="25"/>
                    <a:pt x="4" y="25"/>
                    <a:pt x="4" y="24"/>
                  </a:cubicBezTo>
                  <a:cubicBezTo>
                    <a:pt x="10" y="16"/>
                    <a:pt x="17" y="10"/>
                    <a:pt x="26" y="6"/>
                  </a:cubicBezTo>
                  <a:cubicBezTo>
                    <a:pt x="26" y="6"/>
                    <a:pt x="28" y="5"/>
                    <a:pt x="28" y="5"/>
                  </a:cubicBezTo>
                  <a:cubicBezTo>
                    <a:pt x="29" y="5"/>
                    <a:pt x="29" y="4"/>
                    <a:pt x="29" y="3"/>
                  </a:cubicBezTo>
                  <a:cubicBezTo>
                    <a:pt x="29" y="3"/>
                    <a:pt x="29" y="3"/>
                    <a:pt x="29" y="2"/>
                  </a:cubicBezTo>
                  <a:cubicBezTo>
                    <a:pt x="29" y="1"/>
                    <a:pt x="29" y="1"/>
                    <a:pt x="29" y="1"/>
                  </a:cubicBezTo>
                  <a:cubicBezTo>
                    <a:pt x="29" y="1"/>
                    <a:pt x="28" y="1"/>
                    <a:pt x="28" y="0"/>
                  </a:cubicBezTo>
                  <a:cubicBezTo>
                    <a:pt x="27" y="0"/>
                    <a:pt x="27"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 name="Freeform 1729"/>
            <p:cNvSpPr>
              <a:spLocks/>
            </p:cNvSpPr>
            <p:nvPr/>
          </p:nvSpPr>
          <p:spPr bwMode="auto">
            <a:xfrm>
              <a:off x="4537770" y="3031183"/>
              <a:ext cx="107950" cy="93663"/>
            </a:xfrm>
            <a:custGeom>
              <a:avLst/>
              <a:gdLst>
                <a:gd name="T0" fmla="*/ 25 w 29"/>
                <a:gd name="T1" fmla="*/ 1 h 25"/>
                <a:gd name="T2" fmla="*/ 4 w 29"/>
                <a:gd name="T3" fmla="*/ 20 h 25"/>
                <a:gd name="T4" fmla="*/ 1 w 29"/>
                <a:gd name="T5" fmla="*/ 21 h 25"/>
                <a:gd name="T6" fmla="*/ 0 w 29"/>
                <a:gd name="T7" fmla="*/ 22 h 25"/>
                <a:gd name="T8" fmla="*/ 0 w 29"/>
                <a:gd name="T9" fmla="*/ 23 h 25"/>
                <a:gd name="T10" fmla="*/ 1 w 29"/>
                <a:gd name="T11" fmla="*/ 24 h 25"/>
                <a:gd name="T12" fmla="*/ 2 w 29"/>
                <a:gd name="T13" fmla="*/ 25 h 25"/>
                <a:gd name="T14" fmla="*/ 3 w 29"/>
                <a:gd name="T15" fmla="*/ 25 h 25"/>
                <a:gd name="T16" fmla="*/ 6 w 29"/>
                <a:gd name="T17" fmla="*/ 24 h 25"/>
                <a:gd name="T18" fmla="*/ 29 w 29"/>
                <a:gd name="T19" fmla="*/ 4 h 25"/>
                <a:gd name="T20" fmla="*/ 29 w 29"/>
                <a:gd name="T21" fmla="*/ 3 h 25"/>
                <a:gd name="T22" fmla="*/ 28 w 29"/>
                <a:gd name="T23" fmla="*/ 1 h 25"/>
                <a:gd name="T24" fmla="*/ 27 w 29"/>
                <a:gd name="T25" fmla="*/ 1 h 25"/>
                <a:gd name="T26" fmla="*/ 25 w 29"/>
                <a:gd name="T2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5" y="1"/>
                  </a:moveTo>
                  <a:cubicBezTo>
                    <a:pt x="19" y="9"/>
                    <a:pt x="12" y="16"/>
                    <a:pt x="4" y="20"/>
                  </a:cubicBezTo>
                  <a:cubicBezTo>
                    <a:pt x="4" y="20"/>
                    <a:pt x="1" y="21"/>
                    <a:pt x="1" y="21"/>
                  </a:cubicBezTo>
                  <a:cubicBezTo>
                    <a:pt x="1" y="21"/>
                    <a:pt x="0" y="22"/>
                    <a:pt x="0" y="22"/>
                  </a:cubicBezTo>
                  <a:cubicBezTo>
                    <a:pt x="0" y="23"/>
                    <a:pt x="0" y="23"/>
                    <a:pt x="0" y="23"/>
                  </a:cubicBezTo>
                  <a:cubicBezTo>
                    <a:pt x="1" y="24"/>
                    <a:pt x="1" y="24"/>
                    <a:pt x="1" y="24"/>
                  </a:cubicBezTo>
                  <a:cubicBezTo>
                    <a:pt x="1" y="24"/>
                    <a:pt x="1" y="25"/>
                    <a:pt x="2" y="25"/>
                  </a:cubicBezTo>
                  <a:cubicBezTo>
                    <a:pt x="2" y="25"/>
                    <a:pt x="2" y="25"/>
                    <a:pt x="3" y="25"/>
                  </a:cubicBezTo>
                  <a:cubicBezTo>
                    <a:pt x="6" y="24"/>
                    <a:pt x="6" y="24"/>
                    <a:pt x="6" y="24"/>
                  </a:cubicBezTo>
                  <a:cubicBezTo>
                    <a:pt x="15" y="20"/>
                    <a:pt x="23" y="13"/>
                    <a:pt x="29" y="4"/>
                  </a:cubicBezTo>
                  <a:cubicBezTo>
                    <a:pt x="29" y="4"/>
                    <a:pt x="29" y="3"/>
                    <a:pt x="29" y="3"/>
                  </a:cubicBezTo>
                  <a:cubicBezTo>
                    <a:pt x="29" y="2"/>
                    <a:pt x="28" y="2"/>
                    <a:pt x="28" y="1"/>
                  </a:cubicBezTo>
                  <a:cubicBezTo>
                    <a:pt x="27" y="1"/>
                    <a:pt x="27" y="1"/>
                    <a:pt x="27" y="1"/>
                  </a:cubicBezTo>
                  <a:cubicBezTo>
                    <a:pt x="27" y="0"/>
                    <a:pt x="25" y="1"/>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 name="Freeform 1730"/>
            <p:cNvSpPr>
              <a:spLocks/>
            </p:cNvSpPr>
            <p:nvPr/>
          </p:nvSpPr>
          <p:spPr bwMode="auto">
            <a:xfrm>
              <a:off x="4526658" y="3016895"/>
              <a:ext cx="90488" cy="74613"/>
            </a:xfrm>
            <a:custGeom>
              <a:avLst/>
              <a:gdLst>
                <a:gd name="T0" fmla="*/ 20 w 24"/>
                <a:gd name="T1" fmla="*/ 0 h 20"/>
                <a:gd name="T2" fmla="*/ 3 w 24"/>
                <a:gd name="T3" fmla="*/ 15 h 20"/>
                <a:gd name="T4" fmla="*/ 4 w 24"/>
                <a:gd name="T5" fmla="*/ 15 h 20"/>
                <a:gd name="T6" fmla="*/ 1 w 24"/>
                <a:gd name="T7" fmla="*/ 16 h 20"/>
                <a:gd name="T8" fmla="*/ 0 w 24"/>
                <a:gd name="T9" fmla="*/ 17 h 20"/>
                <a:gd name="T10" fmla="*/ 0 w 24"/>
                <a:gd name="T11" fmla="*/ 18 h 20"/>
                <a:gd name="T12" fmla="*/ 0 w 24"/>
                <a:gd name="T13" fmla="*/ 19 h 20"/>
                <a:gd name="T14" fmla="*/ 1 w 24"/>
                <a:gd name="T15" fmla="*/ 20 h 20"/>
                <a:gd name="T16" fmla="*/ 3 w 24"/>
                <a:gd name="T17" fmla="*/ 20 h 20"/>
                <a:gd name="T18" fmla="*/ 5 w 24"/>
                <a:gd name="T19" fmla="*/ 19 h 20"/>
                <a:gd name="T20" fmla="*/ 24 w 24"/>
                <a:gd name="T21" fmla="*/ 3 h 20"/>
                <a:gd name="T22" fmla="*/ 24 w 24"/>
                <a:gd name="T23" fmla="*/ 2 h 20"/>
                <a:gd name="T24" fmla="*/ 24 w 24"/>
                <a:gd name="T25" fmla="*/ 1 h 20"/>
                <a:gd name="T26" fmla="*/ 23 w 24"/>
                <a:gd name="T27" fmla="*/ 0 h 20"/>
                <a:gd name="T28" fmla="*/ 20 w 24"/>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0">
                  <a:moveTo>
                    <a:pt x="20" y="0"/>
                  </a:moveTo>
                  <a:cubicBezTo>
                    <a:pt x="16" y="7"/>
                    <a:pt x="10" y="12"/>
                    <a:pt x="3" y="15"/>
                  </a:cubicBezTo>
                  <a:cubicBezTo>
                    <a:pt x="3" y="15"/>
                    <a:pt x="4" y="15"/>
                    <a:pt x="4" y="15"/>
                  </a:cubicBezTo>
                  <a:cubicBezTo>
                    <a:pt x="1" y="16"/>
                    <a:pt x="1" y="16"/>
                    <a:pt x="1" y="16"/>
                  </a:cubicBezTo>
                  <a:cubicBezTo>
                    <a:pt x="1" y="16"/>
                    <a:pt x="0" y="16"/>
                    <a:pt x="0" y="17"/>
                  </a:cubicBezTo>
                  <a:cubicBezTo>
                    <a:pt x="0" y="17"/>
                    <a:pt x="0" y="18"/>
                    <a:pt x="0" y="18"/>
                  </a:cubicBezTo>
                  <a:cubicBezTo>
                    <a:pt x="0" y="19"/>
                    <a:pt x="0" y="19"/>
                    <a:pt x="0" y="19"/>
                  </a:cubicBezTo>
                  <a:cubicBezTo>
                    <a:pt x="1" y="20"/>
                    <a:pt x="1" y="20"/>
                    <a:pt x="1" y="20"/>
                  </a:cubicBezTo>
                  <a:cubicBezTo>
                    <a:pt x="2" y="20"/>
                    <a:pt x="2" y="20"/>
                    <a:pt x="3" y="20"/>
                  </a:cubicBezTo>
                  <a:cubicBezTo>
                    <a:pt x="5" y="19"/>
                    <a:pt x="5" y="19"/>
                    <a:pt x="5" y="19"/>
                  </a:cubicBezTo>
                  <a:cubicBezTo>
                    <a:pt x="12" y="16"/>
                    <a:pt x="19" y="10"/>
                    <a:pt x="24" y="3"/>
                  </a:cubicBezTo>
                  <a:cubicBezTo>
                    <a:pt x="24" y="3"/>
                    <a:pt x="24" y="2"/>
                    <a:pt x="24" y="2"/>
                  </a:cubicBezTo>
                  <a:cubicBezTo>
                    <a:pt x="24" y="1"/>
                    <a:pt x="24" y="1"/>
                    <a:pt x="24" y="1"/>
                  </a:cubicBezTo>
                  <a:cubicBezTo>
                    <a:pt x="23" y="0"/>
                    <a:pt x="23" y="0"/>
                    <a:pt x="23" y="0"/>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1731"/>
            <p:cNvSpPr>
              <a:spLocks/>
            </p:cNvSpPr>
            <p:nvPr/>
          </p:nvSpPr>
          <p:spPr bwMode="auto">
            <a:xfrm>
              <a:off x="4320283" y="2756545"/>
              <a:ext cx="90488" cy="79375"/>
            </a:xfrm>
            <a:custGeom>
              <a:avLst/>
              <a:gdLst>
                <a:gd name="T0" fmla="*/ 22 w 24"/>
                <a:gd name="T1" fmla="*/ 0 h 21"/>
                <a:gd name="T2" fmla="*/ 20 w 24"/>
                <a:gd name="T3" fmla="*/ 1 h 21"/>
                <a:gd name="T4" fmla="*/ 19 w 24"/>
                <a:gd name="T5" fmla="*/ 1 h 21"/>
                <a:gd name="T6" fmla="*/ 19 w 24"/>
                <a:gd name="T7" fmla="*/ 1 h 21"/>
                <a:gd name="T8" fmla="*/ 0 w 24"/>
                <a:gd name="T9" fmla="*/ 17 h 21"/>
                <a:gd name="T10" fmla="*/ 0 w 24"/>
                <a:gd name="T11" fmla="*/ 19 h 21"/>
                <a:gd name="T12" fmla="*/ 1 w 24"/>
                <a:gd name="T13" fmla="*/ 20 h 21"/>
                <a:gd name="T14" fmla="*/ 2 w 24"/>
                <a:gd name="T15" fmla="*/ 20 h 21"/>
                <a:gd name="T16" fmla="*/ 4 w 24"/>
                <a:gd name="T17" fmla="*/ 20 h 21"/>
                <a:gd name="T18" fmla="*/ 21 w 24"/>
                <a:gd name="T19" fmla="*/ 5 h 21"/>
                <a:gd name="T20" fmla="*/ 23 w 24"/>
                <a:gd name="T21" fmla="*/ 5 h 21"/>
                <a:gd name="T22" fmla="*/ 24 w 24"/>
                <a:gd name="T23" fmla="*/ 3 h 21"/>
                <a:gd name="T24" fmla="*/ 24 w 24"/>
                <a:gd name="T25" fmla="*/ 2 h 21"/>
                <a:gd name="T26" fmla="*/ 24 w 24"/>
                <a:gd name="T27" fmla="*/ 1 h 21"/>
                <a:gd name="T28" fmla="*/ 23 w 24"/>
                <a:gd name="T29" fmla="*/ 0 h 21"/>
                <a:gd name="T30" fmla="*/ 22 w 24"/>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1">
                  <a:moveTo>
                    <a:pt x="22" y="0"/>
                  </a:moveTo>
                  <a:cubicBezTo>
                    <a:pt x="20" y="1"/>
                    <a:pt x="20" y="1"/>
                    <a:pt x="20" y="1"/>
                  </a:cubicBezTo>
                  <a:cubicBezTo>
                    <a:pt x="19" y="1"/>
                    <a:pt x="19" y="1"/>
                    <a:pt x="19" y="1"/>
                  </a:cubicBezTo>
                  <a:cubicBezTo>
                    <a:pt x="19" y="1"/>
                    <a:pt x="19" y="1"/>
                    <a:pt x="19" y="1"/>
                  </a:cubicBezTo>
                  <a:cubicBezTo>
                    <a:pt x="12" y="5"/>
                    <a:pt x="5" y="10"/>
                    <a:pt x="0" y="17"/>
                  </a:cubicBezTo>
                  <a:cubicBezTo>
                    <a:pt x="0" y="18"/>
                    <a:pt x="0" y="18"/>
                    <a:pt x="0" y="19"/>
                  </a:cubicBezTo>
                  <a:cubicBezTo>
                    <a:pt x="0" y="19"/>
                    <a:pt x="1" y="20"/>
                    <a:pt x="1" y="20"/>
                  </a:cubicBezTo>
                  <a:cubicBezTo>
                    <a:pt x="2" y="20"/>
                    <a:pt x="2" y="20"/>
                    <a:pt x="2" y="20"/>
                  </a:cubicBezTo>
                  <a:cubicBezTo>
                    <a:pt x="2" y="21"/>
                    <a:pt x="4" y="21"/>
                    <a:pt x="4" y="20"/>
                  </a:cubicBezTo>
                  <a:cubicBezTo>
                    <a:pt x="9" y="14"/>
                    <a:pt x="15" y="8"/>
                    <a:pt x="21" y="5"/>
                  </a:cubicBezTo>
                  <a:cubicBezTo>
                    <a:pt x="21" y="5"/>
                    <a:pt x="23" y="5"/>
                    <a:pt x="23" y="5"/>
                  </a:cubicBezTo>
                  <a:cubicBezTo>
                    <a:pt x="24" y="4"/>
                    <a:pt x="24" y="3"/>
                    <a:pt x="24" y="3"/>
                  </a:cubicBezTo>
                  <a:cubicBezTo>
                    <a:pt x="24" y="2"/>
                    <a:pt x="24" y="2"/>
                    <a:pt x="24" y="2"/>
                  </a:cubicBezTo>
                  <a:cubicBezTo>
                    <a:pt x="24" y="1"/>
                    <a:pt x="24" y="1"/>
                    <a:pt x="24" y="1"/>
                  </a:cubicBezTo>
                  <a:cubicBezTo>
                    <a:pt x="24" y="1"/>
                    <a:pt x="23" y="0"/>
                    <a:pt x="23" y="0"/>
                  </a:cubicBezTo>
                  <a:cubicBezTo>
                    <a:pt x="23"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1732"/>
            <p:cNvSpPr>
              <a:spLocks/>
            </p:cNvSpPr>
            <p:nvPr/>
          </p:nvSpPr>
          <p:spPr bwMode="auto">
            <a:xfrm>
              <a:off x="4515545" y="2997845"/>
              <a:ext cx="74613" cy="63500"/>
            </a:xfrm>
            <a:custGeom>
              <a:avLst/>
              <a:gdLst>
                <a:gd name="T0" fmla="*/ 15 w 20"/>
                <a:gd name="T1" fmla="*/ 0 h 17"/>
                <a:gd name="T2" fmla="*/ 2 w 20"/>
                <a:gd name="T3" fmla="*/ 12 h 17"/>
                <a:gd name="T4" fmla="*/ 1 w 20"/>
                <a:gd name="T5" fmla="*/ 12 h 17"/>
                <a:gd name="T6" fmla="*/ 0 w 20"/>
                <a:gd name="T7" fmla="*/ 14 h 17"/>
                <a:gd name="T8" fmla="*/ 0 w 20"/>
                <a:gd name="T9" fmla="*/ 15 h 17"/>
                <a:gd name="T10" fmla="*/ 1 w 20"/>
                <a:gd name="T11" fmla="*/ 16 h 17"/>
                <a:gd name="T12" fmla="*/ 3 w 20"/>
                <a:gd name="T13" fmla="*/ 17 h 17"/>
                <a:gd name="T14" fmla="*/ 4 w 20"/>
                <a:gd name="T15" fmla="*/ 16 h 17"/>
                <a:gd name="T16" fmla="*/ 19 w 20"/>
                <a:gd name="T17" fmla="*/ 3 h 17"/>
                <a:gd name="T18" fmla="*/ 19 w 20"/>
                <a:gd name="T19" fmla="*/ 2 h 17"/>
                <a:gd name="T20" fmla="*/ 19 w 20"/>
                <a:gd name="T21" fmla="*/ 1 h 17"/>
                <a:gd name="T22" fmla="*/ 18 w 20"/>
                <a:gd name="T23" fmla="*/ 0 h 17"/>
                <a:gd name="T24" fmla="*/ 15 w 20"/>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5" y="0"/>
                  </a:moveTo>
                  <a:cubicBezTo>
                    <a:pt x="12" y="5"/>
                    <a:pt x="7" y="9"/>
                    <a:pt x="2" y="12"/>
                  </a:cubicBezTo>
                  <a:cubicBezTo>
                    <a:pt x="1" y="12"/>
                    <a:pt x="1" y="12"/>
                    <a:pt x="1" y="12"/>
                  </a:cubicBezTo>
                  <a:cubicBezTo>
                    <a:pt x="0" y="13"/>
                    <a:pt x="0" y="13"/>
                    <a:pt x="0" y="14"/>
                  </a:cubicBezTo>
                  <a:cubicBezTo>
                    <a:pt x="0" y="15"/>
                    <a:pt x="0" y="15"/>
                    <a:pt x="0" y="15"/>
                  </a:cubicBezTo>
                  <a:cubicBezTo>
                    <a:pt x="0" y="16"/>
                    <a:pt x="1" y="16"/>
                    <a:pt x="1" y="16"/>
                  </a:cubicBezTo>
                  <a:cubicBezTo>
                    <a:pt x="2" y="17"/>
                    <a:pt x="2" y="17"/>
                    <a:pt x="3" y="17"/>
                  </a:cubicBezTo>
                  <a:cubicBezTo>
                    <a:pt x="4" y="16"/>
                    <a:pt x="4" y="16"/>
                    <a:pt x="4" y="16"/>
                  </a:cubicBezTo>
                  <a:cubicBezTo>
                    <a:pt x="10" y="13"/>
                    <a:pt x="15" y="9"/>
                    <a:pt x="19" y="3"/>
                  </a:cubicBezTo>
                  <a:cubicBezTo>
                    <a:pt x="19" y="3"/>
                    <a:pt x="20" y="2"/>
                    <a:pt x="19" y="2"/>
                  </a:cubicBezTo>
                  <a:cubicBezTo>
                    <a:pt x="19" y="1"/>
                    <a:pt x="19" y="1"/>
                    <a:pt x="19" y="1"/>
                  </a:cubicBezTo>
                  <a:cubicBezTo>
                    <a:pt x="18" y="0"/>
                    <a:pt x="18" y="0"/>
                    <a:pt x="18" y="0"/>
                  </a:cubicBezTo>
                  <a:cubicBezTo>
                    <a:pt x="17" y="0"/>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1733"/>
            <p:cNvSpPr>
              <a:spLocks/>
            </p:cNvSpPr>
            <p:nvPr/>
          </p:nvSpPr>
          <p:spPr bwMode="auto">
            <a:xfrm>
              <a:off x="4350445" y="2791470"/>
              <a:ext cx="71438" cy="63500"/>
            </a:xfrm>
            <a:custGeom>
              <a:avLst/>
              <a:gdLst>
                <a:gd name="T0" fmla="*/ 17 w 19"/>
                <a:gd name="T1" fmla="*/ 0 h 17"/>
                <a:gd name="T2" fmla="*/ 15 w 19"/>
                <a:gd name="T3" fmla="*/ 1 h 17"/>
                <a:gd name="T4" fmla="*/ 0 w 19"/>
                <a:gd name="T5" fmla="*/ 13 h 17"/>
                <a:gd name="T6" fmla="*/ 0 w 19"/>
                <a:gd name="T7" fmla="*/ 15 h 17"/>
                <a:gd name="T8" fmla="*/ 1 w 19"/>
                <a:gd name="T9" fmla="*/ 16 h 17"/>
                <a:gd name="T10" fmla="*/ 2 w 19"/>
                <a:gd name="T11" fmla="*/ 16 h 17"/>
                <a:gd name="T12" fmla="*/ 4 w 19"/>
                <a:gd name="T13" fmla="*/ 16 h 17"/>
                <a:gd name="T14" fmla="*/ 17 w 19"/>
                <a:gd name="T15" fmla="*/ 5 h 17"/>
                <a:gd name="T16" fmla="*/ 19 w 19"/>
                <a:gd name="T17" fmla="*/ 4 h 17"/>
                <a:gd name="T18" fmla="*/ 19 w 19"/>
                <a:gd name="T19" fmla="*/ 2 h 17"/>
                <a:gd name="T20" fmla="*/ 19 w 19"/>
                <a:gd name="T21" fmla="*/ 2 h 17"/>
                <a:gd name="T22" fmla="*/ 19 w 19"/>
                <a:gd name="T23" fmla="*/ 1 h 17"/>
                <a:gd name="T24" fmla="*/ 18 w 19"/>
                <a:gd name="T25" fmla="*/ 0 h 17"/>
                <a:gd name="T26" fmla="*/ 17 w 1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
                  <a:moveTo>
                    <a:pt x="17" y="0"/>
                  </a:moveTo>
                  <a:cubicBezTo>
                    <a:pt x="17" y="0"/>
                    <a:pt x="15" y="0"/>
                    <a:pt x="15" y="1"/>
                  </a:cubicBezTo>
                  <a:cubicBezTo>
                    <a:pt x="10" y="3"/>
                    <a:pt x="4" y="8"/>
                    <a:pt x="0" y="13"/>
                  </a:cubicBezTo>
                  <a:cubicBezTo>
                    <a:pt x="0" y="14"/>
                    <a:pt x="0" y="14"/>
                    <a:pt x="0" y="15"/>
                  </a:cubicBezTo>
                  <a:cubicBezTo>
                    <a:pt x="0" y="15"/>
                    <a:pt x="0" y="16"/>
                    <a:pt x="1" y="16"/>
                  </a:cubicBezTo>
                  <a:cubicBezTo>
                    <a:pt x="2" y="16"/>
                    <a:pt x="2" y="16"/>
                    <a:pt x="2" y="16"/>
                  </a:cubicBezTo>
                  <a:cubicBezTo>
                    <a:pt x="2" y="17"/>
                    <a:pt x="4" y="17"/>
                    <a:pt x="4" y="16"/>
                  </a:cubicBezTo>
                  <a:cubicBezTo>
                    <a:pt x="8" y="11"/>
                    <a:pt x="12" y="7"/>
                    <a:pt x="17" y="5"/>
                  </a:cubicBezTo>
                  <a:cubicBezTo>
                    <a:pt x="17" y="5"/>
                    <a:pt x="19" y="4"/>
                    <a:pt x="19" y="4"/>
                  </a:cubicBezTo>
                  <a:cubicBezTo>
                    <a:pt x="19" y="4"/>
                    <a:pt x="19" y="3"/>
                    <a:pt x="19" y="2"/>
                  </a:cubicBezTo>
                  <a:cubicBezTo>
                    <a:pt x="19" y="2"/>
                    <a:pt x="19" y="2"/>
                    <a:pt x="19" y="2"/>
                  </a:cubicBezTo>
                  <a:cubicBezTo>
                    <a:pt x="19" y="1"/>
                    <a:pt x="19" y="1"/>
                    <a:pt x="19" y="1"/>
                  </a:cubicBezTo>
                  <a:cubicBezTo>
                    <a:pt x="19" y="0"/>
                    <a:pt x="19" y="0"/>
                    <a:pt x="18" y="0"/>
                  </a:cubicBezTo>
                  <a:cubicBezTo>
                    <a:pt x="18" y="0"/>
                    <a:pt x="1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cxnSp>
        <p:nvCxnSpPr>
          <p:cNvPr id="22" name="直接连接符 21"/>
          <p:cNvCxnSpPr/>
          <p:nvPr/>
        </p:nvCxnSpPr>
        <p:spPr>
          <a:xfrm>
            <a:off x="6701228" y="2839177"/>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6701228" y="4524881"/>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7362215" y="1795018"/>
            <a:ext cx="3955338" cy="95410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记录用户个人资料及健康信息，通过使用者历史诊断疾病的记录对用户进行身体状况分析，提供合理的饮食锻炼建议。问题反馈功能保证用户可以向开发者进行问题反馈以便更好维护提升</a:t>
            </a:r>
            <a:r>
              <a:rPr lang="en-US" altLang="zh-CN" sz="1400" dirty="0">
                <a:latin typeface="微软雅黑" panose="020B0503020204020204" pitchFamily="34" charset="-122"/>
                <a:ea typeface="微软雅黑" panose="020B0503020204020204" pitchFamily="34" charset="-122"/>
              </a:rPr>
              <a:t>APP</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26" name="矩形 25"/>
          <p:cNvSpPr/>
          <p:nvPr/>
        </p:nvSpPr>
        <p:spPr>
          <a:xfrm>
            <a:off x="7475766" y="3099229"/>
            <a:ext cx="1696068" cy="461665"/>
          </a:xfrm>
          <a:prstGeom prst="rect">
            <a:avLst/>
          </a:prstGeom>
        </p:spPr>
        <p:txBody>
          <a:bodyPr wrap="squar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日程提醒</a:t>
            </a:r>
          </a:p>
        </p:txBody>
      </p:sp>
      <p:sp>
        <p:nvSpPr>
          <p:cNvPr id="27" name="矩形 26"/>
          <p:cNvSpPr/>
          <p:nvPr/>
        </p:nvSpPr>
        <p:spPr>
          <a:xfrm>
            <a:off x="7475766" y="3527934"/>
            <a:ext cx="3955338" cy="738664"/>
          </a:xfrm>
          <a:prstGeom prst="rect">
            <a:avLst/>
          </a:prstGeom>
        </p:spPr>
        <p:txBody>
          <a:bodyPr wrap="square">
            <a:spAutoFit/>
          </a:bodyPr>
          <a:lstStyle/>
          <a:p>
            <a:pPr algn="just"/>
            <a:r>
              <a:rPr lang="zh-CN" altLang="en-US" sz="1400" dirty="0">
                <a:latin typeface="微软雅黑" panose="020B0503020204020204" pitchFamily="34" charset="-122"/>
                <a:ea typeface="微软雅黑" panose="020B0503020204020204" pitchFamily="34" charset="-122"/>
              </a:rPr>
              <a:t>我的日程功能可以辅助用户进行医疗方面的记录，及时提醒用户按照预约时间前往医院就诊以及提醒用户按时服药。</a:t>
            </a:r>
          </a:p>
        </p:txBody>
      </p:sp>
      <p:sp>
        <p:nvSpPr>
          <p:cNvPr id="28" name="矩形 27"/>
          <p:cNvSpPr/>
          <p:nvPr/>
        </p:nvSpPr>
        <p:spPr>
          <a:xfrm>
            <a:off x="7475766" y="4732649"/>
            <a:ext cx="1696068" cy="461665"/>
          </a:xfrm>
          <a:prstGeom prst="rect">
            <a:avLst/>
          </a:prstGeom>
        </p:spPr>
        <p:txBody>
          <a:bodyPr wrap="squar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一键急救</a:t>
            </a:r>
          </a:p>
        </p:txBody>
      </p:sp>
      <p:sp>
        <p:nvSpPr>
          <p:cNvPr id="29" name="矩形 28"/>
          <p:cNvSpPr/>
          <p:nvPr/>
        </p:nvSpPr>
        <p:spPr>
          <a:xfrm>
            <a:off x="7475766" y="5143446"/>
            <a:ext cx="3955338" cy="523220"/>
          </a:xfrm>
          <a:prstGeom prst="rect">
            <a:avLst/>
          </a:prstGeom>
        </p:spPr>
        <p:txBody>
          <a:bodyPr wrap="square">
            <a:spAutoFit/>
          </a:bodyPr>
          <a:lstStyle/>
          <a:p>
            <a:pPr algn="just"/>
            <a:r>
              <a:rPr lang="en-US" altLang="zh-CN" sz="1400" dirty="0">
                <a:latin typeface="微软雅黑" panose="020B0503020204020204" pitchFamily="34" charset="-122"/>
                <a:ea typeface="微软雅黑" panose="020B0503020204020204" pitchFamily="34" charset="-122"/>
              </a:rPr>
              <a:t>APP</a:t>
            </a:r>
            <a:r>
              <a:rPr lang="zh-CN" altLang="en-US" sz="1400" dirty="0">
                <a:latin typeface="微软雅黑" panose="020B0503020204020204" pitchFamily="34" charset="-122"/>
                <a:ea typeface="微软雅黑" panose="020B0503020204020204" pitchFamily="34" charset="-122"/>
              </a:rPr>
              <a:t>第三界面则提供快速拨打</a:t>
            </a:r>
            <a:r>
              <a:rPr lang="en-US" altLang="zh-CN" sz="1400" dirty="0">
                <a:latin typeface="微软雅黑" panose="020B0503020204020204" pitchFamily="34" charset="-122"/>
                <a:ea typeface="微软雅黑" panose="020B0503020204020204" pitchFamily="34" charset="-122"/>
              </a:rPr>
              <a:t>120</a:t>
            </a:r>
            <a:r>
              <a:rPr lang="zh-CN" altLang="en-US" sz="1400" dirty="0">
                <a:latin typeface="微软雅黑" panose="020B0503020204020204" pitchFamily="34" charset="-122"/>
                <a:ea typeface="微软雅黑" panose="020B0503020204020204" pitchFamily="34" charset="-122"/>
              </a:rPr>
              <a:t>功能，以便应对使用者突发疾病的状况。</a:t>
            </a:r>
          </a:p>
        </p:txBody>
      </p:sp>
      <p:sp>
        <p:nvSpPr>
          <p:cNvPr id="41" name="矩形 40">
            <a:extLst>
              <a:ext uri="{FF2B5EF4-FFF2-40B4-BE49-F238E27FC236}">
                <a16:creationId xmlns:a16="http://schemas.microsoft.com/office/drawing/2014/main" xmlns="" id="{C37DC38C-1E9E-441E-8AFB-F46C12173F94}"/>
              </a:ext>
            </a:extLst>
          </p:cNvPr>
          <p:cNvSpPr/>
          <p:nvPr/>
        </p:nvSpPr>
        <p:spPr>
          <a:xfrm>
            <a:off x="1997274" y="951665"/>
            <a:ext cx="2629472" cy="461665"/>
          </a:xfrm>
          <a:prstGeom prst="rect">
            <a:avLst/>
          </a:prstGeom>
        </p:spPr>
        <p:txBody>
          <a:bodyPr wrap="squar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可视化界面展示</a:t>
            </a:r>
          </a:p>
        </p:txBody>
      </p:sp>
      <p:sp>
        <p:nvSpPr>
          <p:cNvPr id="43" name="矩形 42">
            <a:extLst>
              <a:ext uri="{FF2B5EF4-FFF2-40B4-BE49-F238E27FC236}">
                <a16:creationId xmlns:a16="http://schemas.microsoft.com/office/drawing/2014/main" xmlns="" id="{5888D40B-7B83-432E-8BEA-FE81B79072B1}"/>
              </a:ext>
            </a:extLst>
          </p:cNvPr>
          <p:cNvSpPr/>
          <p:nvPr/>
        </p:nvSpPr>
        <p:spPr>
          <a:xfrm>
            <a:off x="7475766" y="1387876"/>
            <a:ext cx="1696068" cy="461665"/>
          </a:xfrm>
          <a:prstGeom prst="rect">
            <a:avLst/>
          </a:prstGeom>
        </p:spPr>
        <p:txBody>
          <a:bodyPr wrap="squar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记录分析</a:t>
            </a:r>
          </a:p>
        </p:txBody>
      </p:sp>
      <p:pic>
        <p:nvPicPr>
          <p:cNvPr id="42" name="图片 41">
            <a:extLst>
              <a:ext uri="{FF2B5EF4-FFF2-40B4-BE49-F238E27FC236}">
                <a16:creationId xmlns:a16="http://schemas.microsoft.com/office/drawing/2014/main" xmlns="" id="{3CF92A03-90AC-4FEE-9D2A-13B66DDC845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3931" y="1413330"/>
            <a:ext cx="2966685" cy="5274108"/>
          </a:xfrm>
          <a:prstGeom prst="rect">
            <a:avLst/>
          </a:prstGeom>
        </p:spPr>
      </p:pic>
      <p:pic>
        <p:nvPicPr>
          <p:cNvPr id="30" name="图片 29">
            <a:extLst>
              <a:ext uri="{FF2B5EF4-FFF2-40B4-BE49-F238E27FC236}">
                <a16:creationId xmlns:a16="http://schemas.microsoft.com/office/drawing/2014/main" xmlns="" id="{9FCBA45B-98DE-4739-96A1-E783868881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06029" y="1343715"/>
            <a:ext cx="2966624" cy="5274000"/>
          </a:xfrm>
          <a:prstGeom prst="rect">
            <a:avLst/>
          </a:prstGeom>
        </p:spPr>
      </p:pic>
    </p:spTree>
    <p:extLst>
      <p:ext uri="{BB962C8B-B14F-4D97-AF65-F5344CB8AC3E}">
        <p14:creationId xmlns:p14="http://schemas.microsoft.com/office/powerpoint/2010/main" val="36275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35" presetClass="path" presetSubtype="0" accel="50000" decel="50000" fill="hold" grpId="1" nodeType="withEffect">
                                  <p:stCondLst>
                                    <p:cond delay="0"/>
                                  </p:stCondLst>
                                  <p:childTnLst>
                                    <p:animMotion origin="layout" path="M 0 2.59259E-6 L 0.12148 2.59259E-6 " pathEditMode="relative" rAng="0" ptsTypes="AA">
                                      <p:cBhvr>
                                        <p:cTn id="11" dur="1000" spd="-100000" fill="hold"/>
                                        <p:tgtEl>
                                          <p:spTgt spid="3"/>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35" presetClass="path" presetSubtype="0" accel="50000" decel="50000" fill="hold" nodeType="withEffect">
                                  <p:stCondLst>
                                    <p:cond delay="0"/>
                                  </p:stCondLst>
                                  <p:childTnLst>
                                    <p:animMotion origin="layout" path="M 0 -4.44444E-6 L -0.52956 -4.44444E-6 " pathEditMode="relative" rAng="0" ptsTypes="AA">
                                      <p:cBhvr>
                                        <p:cTn id="19" dur="1000" spd="-100000" fill="hold"/>
                                        <p:tgtEl>
                                          <p:spTgt spid="2"/>
                                        </p:tgtEl>
                                        <p:attrNameLst>
                                          <p:attrName>ppt_x</p:attrName>
                                          <p:attrName>ppt_y</p:attrName>
                                        </p:attrNameLst>
                                      </p:cBhvr>
                                      <p:rCtr x="-26484" y="0"/>
                                    </p:animMotion>
                                  </p:childTnLst>
                                </p:cTn>
                              </p:par>
                            </p:childTnLst>
                          </p:cTn>
                        </p:par>
                        <p:par>
                          <p:cTn id="20" fill="hold">
                            <p:stCondLst>
                              <p:cond delay="2000"/>
                            </p:stCondLst>
                            <p:childTnLst>
                              <p:par>
                                <p:cTn id="21" presetID="23" presetClass="entr" presetSubtype="3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strVal val="(6*min(max(#ppt_w*#ppt_h,.3),1)-7.4)/-.7*#ppt_w"/>
                                          </p:val>
                                        </p:tav>
                                        <p:tav tm="100000">
                                          <p:val>
                                            <p:strVal val="#ppt_w"/>
                                          </p:val>
                                        </p:tav>
                                      </p:tavLst>
                                    </p:anim>
                                    <p:anim calcmode="lin" valueType="num">
                                      <p:cBhvr>
                                        <p:cTn id="24" dur="500" fill="hold"/>
                                        <p:tgtEl>
                                          <p:spTgt spid="41"/>
                                        </p:tgtEl>
                                        <p:attrNameLst>
                                          <p:attrName>ppt_h</p:attrName>
                                        </p:attrNameLst>
                                      </p:cBhvr>
                                      <p:tavLst>
                                        <p:tav tm="0">
                                          <p:val>
                                            <p:strVal val="(6*min(max(#ppt_w*#ppt_h,.3),1)-7.4)/-.7*#ppt_h"/>
                                          </p:val>
                                        </p:tav>
                                        <p:tav tm="100000">
                                          <p:val>
                                            <p:strVal val="#ppt_h"/>
                                          </p:val>
                                        </p:tav>
                                      </p:tavLst>
                                    </p:anim>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strVal val="1+(6*min(max(#ppt_w*#ppt_h,.3),1)-7.4)/-.7*#ppt_h/2"/>
                                          </p:val>
                                        </p:tav>
                                        <p:tav tm="100000">
                                          <p:val>
                                            <p:strVal val="#ppt_y"/>
                                          </p:val>
                                        </p:tav>
                                      </p:tavLst>
                                    </p:anim>
                                  </p:childTnLst>
                                </p:cTn>
                              </p:par>
                              <p:par>
                                <p:cTn id="27" presetID="53" presetClass="entr" presetSubtype="16"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par>
                                <p:cTn id="32" presetID="53" presetClass="entr" presetSubtype="16"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3000"/>
                            </p:stCondLst>
                            <p:childTnLst>
                              <p:par>
                                <p:cTn id="45" presetID="23" presetClass="entr" presetSubtype="36"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strVal val="(6*min(max(#ppt_w*#ppt_h,.3),1)-7.4)/-.7*#ppt_w"/>
                                          </p:val>
                                        </p:tav>
                                        <p:tav tm="100000">
                                          <p:val>
                                            <p:strVal val="#ppt_w"/>
                                          </p:val>
                                        </p:tav>
                                      </p:tavLst>
                                    </p:anim>
                                    <p:anim calcmode="lin" valueType="num">
                                      <p:cBhvr>
                                        <p:cTn id="48" dur="500" fill="hold"/>
                                        <p:tgtEl>
                                          <p:spTgt spid="43"/>
                                        </p:tgtEl>
                                        <p:attrNameLst>
                                          <p:attrName>ppt_h</p:attrName>
                                        </p:attrNameLst>
                                      </p:cBhvr>
                                      <p:tavLst>
                                        <p:tav tm="0">
                                          <p:val>
                                            <p:strVal val="(6*min(max(#ppt_w*#ppt_h,.3),1)-7.4)/-.7*#ppt_h"/>
                                          </p:val>
                                        </p:tav>
                                        <p:tav tm="100000">
                                          <p:val>
                                            <p:strVal val="#ppt_h"/>
                                          </p:val>
                                        </p:tav>
                                      </p:tavLst>
                                    </p:anim>
                                    <p:anim calcmode="lin" valueType="num">
                                      <p:cBhvr>
                                        <p:cTn id="49" dur="500" fill="hold"/>
                                        <p:tgtEl>
                                          <p:spTgt spid="43"/>
                                        </p:tgtEl>
                                        <p:attrNameLst>
                                          <p:attrName>ppt_x</p:attrName>
                                        </p:attrNameLst>
                                      </p:cBhvr>
                                      <p:tavLst>
                                        <p:tav tm="0">
                                          <p:val>
                                            <p:fltVal val="0.5"/>
                                          </p:val>
                                        </p:tav>
                                        <p:tav tm="100000">
                                          <p:val>
                                            <p:strVal val="#ppt_x"/>
                                          </p:val>
                                        </p:tav>
                                      </p:tavLst>
                                    </p:anim>
                                    <p:anim calcmode="lin" valueType="num">
                                      <p:cBhvr>
                                        <p:cTn id="50" dur="500" fill="hold"/>
                                        <p:tgtEl>
                                          <p:spTgt spid="43"/>
                                        </p:tgtEl>
                                        <p:attrNameLst>
                                          <p:attrName>ppt_y</p:attrName>
                                        </p:attrNameLst>
                                      </p:cBhvr>
                                      <p:tavLst>
                                        <p:tav tm="0">
                                          <p:val>
                                            <p:strVal val="1+(6*min(max(#ppt_w*#ppt_h,.3),1)-7.4)/-.7*#ppt_h/2"/>
                                          </p:val>
                                        </p:tav>
                                        <p:tav tm="100000">
                                          <p:val>
                                            <p:strVal val="#ppt_y"/>
                                          </p:val>
                                        </p:tav>
                                      </p:tavLst>
                                    </p:anim>
                                  </p:childTnLst>
                                </p:cTn>
                              </p:par>
                            </p:childTnLst>
                          </p:cTn>
                        </p:par>
                        <p:par>
                          <p:cTn id="51" fill="hold">
                            <p:stCondLst>
                              <p:cond delay="3500"/>
                            </p:stCondLst>
                            <p:childTnLst>
                              <p:par>
                                <p:cTn id="52" presetID="53" presetClass="entr" presetSubtype="16" fill="hold" grpId="0" nodeType="afterEffect">
                                  <p:stCondLst>
                                    <p:cond delay="0"/>
                                  </p:stCondLst>
                                  <p:iterate type="lt">
                                    <p:tmPct val="10000"/>
                                  </p:iterate>
                                  <p:childTnLst>
                                    <p:set>
                                      <p:cBhvr>
                                        <p:cTn id="53" dur="1" fill="hold">
                                          <p:stCondLst>
                                            <p:cond delay="0"/>
                                          </p:stCondLst>
                                        </p:cTn>
                                        <p:tgtEl>
                                          <p:spTgt spid="25"/>
                                        </p:tgtEl>
                                        <p:attrNameLst>
                                          <p:attrName>style.visibility</p:attrName>
                                        </p:attrNameLst>
                                      </p:cBhvr>
                                      <p:to>
                                        <p:strVal val="visible"/>
                                      </p:to>
                                    </p:set>
                                    <p:anim calcmode="lin" valueType="num">
                                      <p:cBhvr>
                                        <p:cTn id="54" dur="100" fill="hold"/>
                                        <p:tgtEl>
                                          <p:spTgt spid="25"/>
                                        </p:tgtEl>
                                        <p:attrNameLst>
                                          <p:attrName>ppt_w</p:attrName>
                                        </p:attrNameLst>
                                      </p:cBhvr>
                                      <p:tavLst>
                                        <p:tav tm="0">
                                          <p:val>
                                            <p:fltVal val="0"/>
                                          </p:val>
                                        </p:tav>
                                        <p:tav tm="100000">
                                          <p:val>
                                            <p:strVal val="#ppt_w"/>
                                          </p:val>
                                        </p:tav>
                                      </p:tavLst>
                                    </p:anim>
                                    <p:anim calcmode="lin" valueType="num">
                                      <p:cBhvr>
                                        <p:cTn id="55" dur="100" fill="hold"/>
                                        <p:tgtEl>
                                          <p:spTgt spid="25"/>
                                        </p:tgtEl>
                                        <p:attrNameLst>
                                          <p:attrName>ppt_h</p:attrName>
                                        </p:attrNameLst>
                                      </p:cBhvr>
                                      <p:tavLst>
                                        <p:tav tm="0">
                                          <p:val>
                                            <p:fltVal val="0"/>
                                          </p:val>
                                        </p:tav>
                                        <p:tav tm="100000">
                                          <p:val>
                                            <p:strVal val="#ppt_h"/>
                                          </p:val>
                                        </p:tav>
                                      </p:tavLst>
                                    </p:anim>
                                    <p:animEffect transition="in" filter="fade">
                                      <p:cBhvr>
                                        <p:cTn id="56" dur="100"/>
                                        <p:tgtEl>
                                          <p:spTgt spid="25"/>
                                        </p:tgtEl>
                                      </p:cBhvr>
                                    </p:animEffect>
                                  </p:childTnLst>
                                </p:cTn>
                              </p:par>
                            </p:childTnLst>
                          </p:cTn>
                        </p:par>
                        <p:par>
                          <p:cTn id="57" fill="hold">
                            <p:stCondLst>
                              <p:cond delay="4450"/>
                            </p:stCondLst>
                            <p:childTnLst>
                              <p:par>
                                <p:cTn id="58" presetID="10" presetClass="entr" presetSubtype="0"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4950"/>
                            </p:stCondLst>
                            <p:childTnLst>
                              <p:par>
                                <p:cTn id="62" presetID="10" presetClass="entr" presetSubtype="0"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par>
                          <p:cTn id="68" fill="hold">
                            <p:stCondLst>
                              <p:cond delay="5450"/>
                            </p:stCondLst>
                            <p:childTnLst>
                              <p:par>
                                <p:cTn id="69" presetID="23" presetClass="entr" presetSubtype="36"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strVal val="(6*min(max(#ppt_w*#ppt_h,.3),1)-7.4)/-.7*#ppt_w"/>
                                          </p:val>
                                        </p:tav>
                                        <p:tav tm="100000">
                                          <p:val>
                                            <p:strVal val="#ppt_w"/>
                                          </p:val>
                                        </p:tav>
                                      </p:tavLst>
                                    </p:anim>
                                    <p:anim calcmode="lin" valueType="num">
                                      <p:cBhvr>
                                        <p:cTn id="72" dur="500" fill="hold"/>
                                        <p:tgtEl>
                                          <p:spTgt spid="26"/>
                                        </p:tgtEl>
                                        <p:attrNameLst>
                                          <p:attrName>ppt_h</p:attrName>
                                        </p:attrNameLst>
                                      </p:cBhvr>
                                      <p:tavLst>
                                        <p:tav tm="0">
                                          <p:val>
                                            <p:strVal val="(6*min(max(#ppt_w*#ppt_h,.3),1)-7.4)/-.7*#ppt_h"/>
                                          </p:val>
                                        </p:tav>
                                        <p:tav tm="100000">
                                          <p:val>
                                            <p:strVal val="#ppt_h"/>
                                          </p:val>
                                        </p:tav>
                                      </p:tavLst>
                                    </p:anim>
                                    <p:anim calcmode="lin" valueType="num">
                                      <p:cBhvr>
                                        <p:cTn id="73" dur="500" fill="hold"/>
                                        <p:tgtEl>
                                          <p:spTgt spid="26"/>
                                        </p:tgtEl>
                                        <p:attrNameLst>
                                          <p:attrName>ppt_x</p:attrName>
                                        </p:attrNameLst>
                                      </p:cBhvr>
                                      <p:tavLst>
                                        <p:tav tm="0">
                                          <p:val>
                                            <p:fltVal val="0.5"/>
                                          </p:val>
                                        </p:tav>
                                        <p:tav tm="100000">
                                          <p:val>
                                            <p:strVal val="#ppt_x"/>
                                          </p:val>
                                        </p:tav>
                                      </p:tavLst>
                                    </p:anim>
                                    <p:anim calcmode="lin" valueType="num">
                                      <p:cBhvr>
                                        <p:cTn id="74"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75" fill="hold">
                            <p:stCondLst>
                              <p:cond delay="5950"/>
                            </p:stCondLst>
                            <p:childTnLst>
                              <p:par>
                                <p:cTn id="76" presetID="53" presetClass="entr" presetSubtype="16" fill="hold" grpId="0" nodeType="afterEffect">
                                  <p:stCondLst>
                                    <p:cond delay="0"/>
                                  </p:stCondLst>
                                  <p:iterate type="lt">
                                    <p:tmPct val="10000"/>
                                  </p:iterate>
                                  <p:childTnLst>
                                    <p:set>
                                      <p:cBhvr>
                                        <p:cTn id="77" dur="1" fill="hold">
                                          <p:stCondLst>
                                            <p:cond delay="0"/>
                                          </p:stCondLst>
                                        </p:cTn>
                                        <p:tgtEl>
                                          <p:spTgt spid="27"/>
                                        </p:tgtEl>
                                        <p:attrNameLst>
                                          <p:attrName>style.visibility</p:attrName>
                                        </p:attrNameLst>
                                      </p:cBhvr>
                                      <p:to>
                                        <p:strVal val="visible"/>
                                      </p:to>
                                    </p:set>
                                    <p:anim calcmode="lin" valueType="num">
                                      <p:cBhvr>
                                        <p:cTn id="78" dur="100" fill="hold"/>
                                        <p:tgtEl>
                                          <p:spTgt spid="27"/>
                                        </p:tgtEl>
                                        <p:attrNameLst>
                                          <p:attrName>ppt_w</p:attrName>
                                        </p:attrNameLst>
                                      </p:cBhvr>
                                      <p:tavLst>
                                        <p:tav tm="0">
                                          <p:val>
                                            <p:fltVal val="0"/>
                                          </p:val>
                                        </p:tav>
                                        <p:tav tm="100000">
                                          <p:val>
                                            <p:strVal val="#ppt_w"/>
                                          </p:val>
                                        </p:tav>
                                      </p:tavLst>
                                    </p:anim>
                                    <p:anim calcmode="lin" valueType="num">
                                      <p:cBhvr>
                                        <p:cTn id="79" dur="100" fill="hold"/>
                                        <p:tgtEl>
                                          <p:spTgt spid="27"/>
                                        </p:tgtEl>
                                        <p:attrNameLst>
                                          <p:attrName>ppt_h</p:attrName>
                                        </p:attrNameLst>
                                      </p:cBhvr>
                                      <p:tavLst>
                                        <p:tav tm="0">
                                          <p:val>
                                            <p:fltVal val="0"/>
                                          </p:val>
                                        </p:tav>
                                        <p:tav tm="100000">
                                          <p:val>
                                            <p:strVal val="#ppt_h"/>
                                          </p:val>
                                        </p:tav>
                                      </p:tavLst>
                                    </p:anim>
                                    <p:animEffect transition="in" filter="fade">
                                      <p:cBhvr>
                                        <p:cTn id="80" dur="100"/>
                                        <p:tgtEl>
                                          <p:spTgt spid="27"/>
                                        </p:tgtEl>
                                      </p:cBhvr>
                                    </p:animEffect>
                                  </p:childTnLst>
                                </p:cTn>
                              </p:par>
                            </p:childTnLst>
                          </p:cTn>
                        </p:par>
                        <p:par>
                          <p:cTn id="81" fill="hold">
                            <p:stCondLst>
                              <p:cond delay="6550"/>
                            </p:stCondLst>
                            <p:childTnLst>
                              <p:par>
                                <p:cTn id="82" presetID="10" presetClass="entr" presetSubtype="0" fill="hold"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par>
                          <p:cTn id="85" fill="hold">
                            <p:stCondLst>
                              <p:cond delay="7050"/>
                            </p:stCondLst>
                            <p:childTnLst>
                              <p:par>
                                <p:cTn id="86" presetID="10" presetClass="entr" presetSubtype="0" fill="hold" grpId="0" nodeType="after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childTnLst>
                          </p:cTn>
                        </p:par>
                        <p:par>
                          <p:cTn id="92" fill="hold">
                            <p:stCondLst>
                              <p:cond delay="7550"/>
                            </p:stCondLst>
                            <p:childTnLst>
                              <p:par>
                                <p:cTn id="93" presetID="23" presetClass="entr" presetSubtype="36" fill="hold" grpId="0" nodeType="after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500" fill="hold"/>
                                        <p:tgtEl>
                                          <p:spTgt spid="28"/>
                                        </p:tgtEl>
                                        <p:attrNameLst>
                                          <p:attrName>ppt_w</p:attrName>
                                        </p:attrNameLst>
                                      </p:cBhvr>
                                      <p:tavLst>
                                        <p:tav tm="0">
                                          <p:val>
                                            <p:strVal val="(6*min(max(#ppt_w*#ppt_h,.3),1)-7.4)/-.7*#ppt_w"/>
                                          </p:val>
                                        </p:tav>
                                        <p:tav tm="100000">
                                          <p:val>
                                            <p:strVal val="#ppt_w"/>
                                          </p:val>
                                        </p:tav>
                                      </p:tavLst>
                                    </p:anim>
                                    <p:anim calcmode="lin" valueType="num">
                                      <p:cBhvr>
                                        <p:cTn id="96" dur="500" fill="hold"/>
                                        <p:tgtEl>
                                          <p:spTgt spid="28"/>
                                        </p:tgtEl>
                                        <p:attrNameLst>
                                          <p:attrName>ppt_h</p:attrName>
                                        </p:attrNameLst>
                                      </p:cBhvr>
                                      <p:tavLst>
                                        <p:tav tm="0">
                                          <p:val>
                                            <p:strVal val="(6*min(max(#ppt_w*#ppt_h,.3),1)-7.4)/-.7*#ppt_h"/>
                                          </p:val>
                                        </p:tav>
                                        <p:tav tm="100000">
                                          <p:val>
                                            <p:strVal val="#ppt_h"/>
                                          </p:val>
                                        </p:tav>
                                      </p:tavLst>
                                    </p:anim>
                                    <p:anim calcmode="lin" valueType="num">
                                      <p:cBhvr>
                                        <p:cTn id="97" dur="500" fill="hold"/>
                                        <p:tgtEl>
                                          <p:spTgt spid="28"/>
                                        </p:tgtEl>
                                        <p:attrNameLst>
                                          <p:attrName>ppt_x</p:attrName>
                                        </p:attrNameLst>
                                      </p:cBhvr>
                                      <p:tavLst>
                                        <p:tav tm="0">
                                          <p:val>
                                            <p:fltVal val="0.5"/>
                                          </p:val>
                                        </p:tav>
                                        <p:tav tm="100000">
                                          <p:val>
                                            <p:strVal val="#ppt_x"/>
                                          </p:val>
                                        </p:tav>
                                      </p:tavLst>
                                    </p:anim>
                                    <p:anim calcmode="lin" valueType="num">
                                      <p:cBhvr>
                                        <p:cTn id="98"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99" fill="hold">
                            <p:stCondLst>
                              <p:cond delay="8050"/>
                            </p:stCondLst>
                            <p:childTnLst>
                              <p:par>
                                <p:cTn id="100" presetID="53" presetClass="entr" presetSubtype="16" fill="hold" grpId="0" nodeType="afterEffect">
                                  <p:stCondLst>
                                    <p:cond delay="0"/>
                                  </p:stCondLst>
                                  <p:iterate type="lt">
                                    <p:tmPct val="10000"/>
                                  </p:iterate>
                                  <p:childTnLst>
                                    <p:set>
                                      <p:cBhvr>
                                        <p:cTn id="101" dur="1" fill="hold">
                                          <p:stCondLst>
                                            <p:cond delay="0"/>
                                          </p:stCondLst>
                                        </p:cTn>
                                        <p:tgtEl>
                                          <p:spTgt spid="29"/>
                                        </p:tgtEl>
                                        <p:attrNameLst>
                                          <p:attrName>style.visibility</p:attrName>
                                        </p:attrNameLst>
                                      </p:cBhvr>
                                      <p:to>
                                        <p:strVal val="visible"/>
                                      </p:to>
                                    </p:set>
                                    <p:anim calcmode="lin" valueType="num">
                                      <p:cBhvr>
                                        <p:cTn id="102" dur="100" fill="hold"/>
                                        <p:tgtEl>
                                          <p:spTgt spid="29"/>
                                        </p:tgtEl>
                                        <p:attrNameLst>
                                          <p:attrName>ppt_w</p:attrName>
                                        </p:attrNameLst>
                                      </p:cBhvr>
                                      <p:tavLst>
                                        <p:tav tm="0">
                                          <p:val>
                                            <p:fltVal val="0"/>
                                          </p:val>
                                        </p:tav>
                                        <p:tav tm="100000">
                                          <p:val>
                                            <p:strVal val="#ppt_w"/>
                                          </p:val>
                                        </p:tav>
                                      </p:tavLst>
                                    </p:anim>
                                    <p:anim calcmode="lin" valueType="num">
                                      <p:cBhvr>
                                        <p:cTn id="103" dur="100" fill="hold"/>
                                        <p:tgtEl>
                                          <p:spTgt spid="29"/>
                                        </p:tgtEl>
                                        <p:attrNameLst>
                                          <p:attrName>ppt_h</p:attrName>
                                        </p:attrNameLst>
                                      </p:cBhvr>
                                      <p:tavLst>
                                        <p:tav tm="0">
                                          <p:val>
                                            <p:fltVal val="0"/>
                                          </p:val>
                                        </p:tav>
                                        <p:tav tm="100000">
                                          <p:val>
                                            <p:strVal val="#ppt_h"/>
                                          </p:val>
                                        </p:tav>
                                      </p:tavLst>
                                    </p:anim>
                                    <p:animEffect transition="in" filter="fade">
                                      <p:cBhvr>
                                        <p:cTn id="104" dur="1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5" grpId="0" animBg="1"/>
      <p:bldP spid="6" grpId="0" animBg="1"/>
      <p:bldP spid="7" grpId="0" animBg="1"/>
      <p:bldP spid="25" grpId="0"/>
      <p:bldP spid="26" grpId="0"/>
      <p:bldP spid="27" grpId="0"/>
      <p:bldP spid="28" grpId="0"/>
      <p:bldP spid="29" grpId="0"/>
      <p:bldP spid="41"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42703"/>
            <a:ext cx="12192000" cy="2162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25237" y="4000484"/>
            <a:ext cx="9341527" cy="1446550"/>
          </a:xfrm>
          <a:prstGeom prst="rect">
            <a:avLst/>
          </a:prstGeom>
          <a:noFill/>
        </p:spPr>
        <p:txBody>
          <a:bodyPr wrap="square" rtlCol="0">
            <a:spAutoFit/>
          </a:bodyPr>
          <a:lstStyle/>
          <a:p>
            <a:pPr algn="ctr"/>
            <a:r>
              <a:rPr lang="zh-CN" altLang="en-US" sz="88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价值导向</a:t>
            </a:r>
          </a:p>
        </p:txBody>
      </p:sp>
      <p:sp>
        <p:nvSpPr>
          <p:cNvPr id="6" name="椭圆 5"/>
          <p:cNvSpPr/>
          <p:nvPr/>
        </p:nvSpPr>
        <p:spPr>
          <a:xfrm>
            <a:off x="6588735" y="2898084"/>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7" name="椭圆 6"/>
          <p:cNvSpPr/>
          <p:nvPr/>
        </p:nvSpPr>
        <p:spPr>
          <a:xfrm>
            <a:off x="3546849" y="1391161"/>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8" name="椭圆 7"/>
          <p:cNvSpPr/>
          <p:nvPr/>
        </p:nvSpPr>
        <p:spPr>
          <a:xfrm>
            <a:off x="5091288" y="2601640"/>
            <a:ext cx="770088" cy="770088"/>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9" name="椭圆 8"/>
          <p:cNvSpPr/>
          <p:nvPr/>
        </p:nvSpPr>
        <p:spPr>
          <a:xfrm>
            <a:off x="7572840" y="795199"/>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2" name="椭圆 11"/>
          <p:cNvSpPr/>
          <p:nvPr/>
        </p:nvSpPr>
        <p:spPr>
          <a:xfrm>
            <a:off x="3716918" y="0"/>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4" name="椭圆 13"/>
          <p:cNvSpPr/>
          <p:nvPr/>
        </p:nvSpPr>
        <p:spPr>
          <a:xfrm>
            <a:off x="7067586" y="1806074"/>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4" name="椭圆 3"/>
          <p:cNvSpPr/>
          <p:nvPr/>
        </p:nvSpPr>
        <p:spPr>
          <a:xfrm>
            <a:off x="4698395" y="379230"/>
            <a:ext cx="2568292" cy="2568292"/>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1" name="文本框 20"/>
          <p:cNvSpPr txBox="1"/>
          <p:nvPr/>
        </p:nvSpPr>
        <p:spPr>
          <a:xfrm>
            <a:off x="5551674" y="484883"/>
            <a:ext cx="1067921" cy="2185214"/>
          </a:xfrm>
          <a:prstGeom prst="rect">
            <a:avLst/>
          </a:prstGeom>
          <a:noFill/>
        </p:spPr>
        <p:txBody>
          <a:bodyPr wrap="none" rtlCol="0">
            <a:spAutoFit/>
          </a:bodyPr>
          <a:lstStyle/>
          <a:p>
            <a:r>
              <a:rPr lang="en-US" altLang="zh-CN" sz="13600" dirty="0">
                <a:solidFill>
                  <a:schemeClr val="accent1">
                    <a:lumMod val="75000"/>
                  </a:schemeClr>
                </a:solidFill>
                <a:latin typeface="AgencyFB" panose="02000806040000020003" pitchFamily="2" charset="0"/>
              </a:rPr>
              <a:t>7</a:t>
            </a:r>
            <a:endParaRPr lang="zh-CN" altLang="en-US" sz="13600" dirty="0">
              <a:solidFill>
                <a:schemeClr val="accent1">
                  <a:lumMod val="75000"/>
                </a:schemeClr>
              </a:solidFill>
              <a:latin typeface="AgencyFB" panose="02000806040000020003" pitchFamily="2" charset="0"/>
            </a:endParaRPr>
          </a:p>
        </p:txBody>
      </p:sp>
      <p:sp>
        <p:nvSpPr>
          <p:cNvPr id="23" name="文本框 22"/>
          <p:cNvSpPr txBox="1"/>
          <p:nvPr/>
        </p:nvSpPr>
        <p:spPr>
          <a:xfrm>
            <a:off x="5115050" y="2348009"/>
            <a:ext cx="1734982" cy="461665"/>
          </a:xfrm>
          <a:prstGeom prst="rect">
            <a:avLst/>
          </a:prstGeom>
          <a:noFill/>
        </p:spPr>
        <p:txBody>
          <a:bodyPr wrap="square" rtlCol="0">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rPr>
              <a:t>PART 06</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17241726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250" fill="hold"/>
                                        <p:tgtEl>
                                          <p:spTgt spid="21"/>
                                        </p:tgtEl>
                                        <p:attrNameLst>
                                          <p:attrName>ppt_w</p:attrName>
                                        </p:attrNameLst>
                                      </p:cBhvr>
                                      <p:tavLst>
                                        <p:tav tm="0">
                                          <p:val>
                                            <p:fltVal val="0"/>
                                          </p:val>
                                        </p:tav>
                                        <p:tav tm="100000">
                                          <p:val>
                                            <p:strVal val="#ppt_w"/>
                                          </p:val>
                                        </p:tav>
                                      </p:tavLst>
                                    </p:anim>
                                    <p:anim calcmode="lin" valueType="num">
                                      <p:cBhvr>
                                        <p:cTn id="17" dur="250" fill="hold"/>
                                        <p:tgtEl>
                                          <p:spTgt spid="21"/>
                                        </p:tgtEl>
                                        <p:attrNameLst>
                                          <p:attrName>ppt_h</p:attrName>
                                        </p:attrNameLst>
                                      </p:cBhvr>
                                      <p:tavLst>
                                        <p:tav tm="0">
                                          <p:val>
                                            <p:fltVal val="0"/>
                                          </p:val>
                                        </p:tav>
                                        <p:tav tm="100000">
                                          <p:val>
                                            <p:strVal val="#ppt_h"/>
                                          </p:val>
                                        </p:tav>
                                      </p:tavLst>
                                    </p:anim>
                                    <p:animEffect transition="in" filter="fade">
                                      <p:cBhvr>
                                        <p:cTn id="18" dur="250"/>
                                        <p:tgtEl>
                                          <p:spTgt spid="21"/>
                                        </p:tgtEl>
                                      </p:cBhvr>
                                    </p:animEffect>
                                  </p:childTnLst>
                                </p:cTn>
                              </p:par>
                              <p:par>
                                <p:cTn id="19" presetID="6" presetClass="emph" presetSubtype="0" decel="100000" fill="hold" grpId="1" nodeType="withEffect">
                                  <p:stCondLst>
                                    <p:cond delay="600"/>
                                  </p:stCondLst>
                                  <p:childTnLst>
                                    <p:animScale>
                                      <p:cBhvr>
                                        <p:cTn id="20" dur="250" fill="hold"/>
                                        <p:tgtEl>
                                          <p:spTgt spid="21"/>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21"/>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50" fill="hold"/>
                                        <p:tgtEl>
                                          <p:spTgt spid="23"/>
                                        </p:tgtEl>
                                        <p:attrNameLst>
                                          <p:attrName>ppt_w</p:attrName>
                                        </p:attrNameLst>
                                      </p:cBhvr>
                                      <p:tavLst>
                                        <p:tav tm="0">
                                          <p:val>
                                            <p:fltVal val="0"/>
                                          </p:val>
                                        </p:tav>
                                        <p:tav tm="100000">
                                          <p:val>
                                            <p:strVal val="#ppt_w"/>
                                          </p:val>
                                        </p:tav>
                                      </p:tavLst>
                                    </p:anim>
                                    <p:anim calcmode="lin" valueType="num">
                                      <p:cBhvr>
                                        <p:cTn id="26" dur="250" fill="hold"/>
                                        <p:tgtEl>
                                          <p:spTgt spid="23"/>
                                        </p:tgtEl>
                                        <p:attrNameLst>
                                          <p:attrName>ppt_h</p:attrName>
                                        </p:attrNameLst>
                                      </p:cBhvr>
                                      <p:tavLst>
                                        <p:tav tm="0">
                                          <p:val>
                                            <p:fltVal val="0"/>
                                          </p:val>
                                        </p:tav>
                                        <p:tav tm="100000">
                                          <p:val>
                                            <p:strVal val="#ppt_h"/>
                                          </p:val>
                                        </p:tav>
                                      </p:tavLst>
                                    </p:anim>
                                    <p:animEffect transition="in" filter="fade">
                                      <p:cBhvr>
                                        <p:cTn id="27" dur="250"/>
                                        <p:tgtEl>
                                          <p:spTgt spid="23"/>
                                        </p:tgtEl>
                                      </p:cBhvr>
                                    </p:animEffect>
                                  </p:childTnLst>
                                </p:cTn>
                              </p:par>
                              <p:par>
                                <p:cTn id="28" presetID="6" presetClass="emph" presetSubtype="0" decel="100000" fill="hold" grpId="1" nodeType="withEffect">
                                  <p:stCondLst>
                                    <p:cond delay="800"/>
                                  </p:stCondLst>
                                  <p:childTnLst>
                                    <p:animScale>
                                      <p:cBhvr>
                                        <p:cTn id="29" dur="250" fill="hold"/>
                                        <p:tgtEl>
                                          <p:spTgt spid="23"/>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3"/>
                                        </p:tgtEl>
                                      </p:cBhvr>
                                      <p:by x="83000" y="83000"/>
                                    </p:animScale>
                                  </p:childTnLst>
                                </p:cTn>
                              </p:par>
                            </p:childTnLst>
                          </p:cTn>
                        </p:par>
                        <p:par>
                          <p:cTn id="32" fill="hold">
                            <p:stCondLst>
                              <p:cond delay="125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Effect transition="in" filter="fade">
                                      <p:cBhvr>
                                        <p:cTn id="52" dur="500"/>
                                        <p:tgtEl>
                                          <p:spTgt spid="6"/>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Effect transition="in" filter="fade">
                                      <p:cBhvr>
                                        <p:cTn id="62" dur="500"/>
                                        <p:tgtEl>
                                          <p:spTgt spid="9"/>
                                        </p:tgtEl>
                                      </p:cBhvr>
                                    </p:animEffect>
                                  </p:childTnLst>
                                </p:cTn>
                              </p:par>
                            </p:childTnLst>
                          </p:cTn>
                        </p:par>
                        <p:par>
                          <p:cTn id="63" fill="hold">
                            <p:stCondLst>
                              <p:cond delay="2150"/>
                            </p:stCondLst>
                            <p:childTnLst>
                              <p:par>
                                <p:cTn id="64" presetID="53" presetClass="entr" presetSubtype="16" fill="hold" grpId="0"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fltVal val="0"/>
                                          </p:val>
                                        </p:tav>
                                        <p:tav tm="100000">
                                          <p:val>
                                            <p:strVal val="#ppt_h"/>
                                          </p:val>
                                        </p:tav>
                                      </p:tavLst>
                                    </p:anim>
                                    <p:animEffect transition="in" filter="fade">
                                      <p:cBhvr>
                                        <p:cTn id="68" dur="500"/>
                                        <p:tgtEl>
                                          <p:spTgt spid="2"/>
                                        </p:tgtEl>
                                      </p:cBhvr>
                                    </p:animEffect>
                                  </p:childTnLst>
                                </p:cTn>
                              </p:par>
                            </p:childTnLst>
                          </p:cTn>
                        </p:par>
                        <p:par>
                          <p:cTn id="69" fill="hold">
                            <p:stCondLst>
                              <p:cond delay="2650"/>
                            </p:stCondLst>
                            <p:childTnLst>
                              <p:par>
                                <p:cTn id="70" presetID="53" presetClass="entr" presetSubtype="16"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250" fill="hold"/>
                                        <p:tgtEl>
                                          <p:spTgt spid="22"/>
                                        </p:tgtEl>
                                        <p:attrNameLst>
                                          <p:attrName>ppt_w</p:attrName>
                                        </p:attrNameLst>
                                      </p:cBhvr>
                                      <p:tavLst>
                                        <p:tav tm="0">
                                          <p:val>
                                            <p:fltVal val="0"/>
                                          </p:val>
                                        </p:tav>
                                        <p:tav tm="100000">
                                          <p:val>
                                            <p:strVal val="#ppt_w"/>
                                          </p:val>
                                        </p:tav>
                                      </p:tavLst>
                                    </p:anim>
                                    <p:anim calcmode="lin" valueType="num">
                                      <p:cBhvr>
                                        <p:cTn id="73" dur="250" fill="hold"/>
                                        <p:tgtEl>
                                          <p:spTgt spid="22"/>
                                        </p:tgtEl>
                                        <p:attrNameLst>
                                          <p:attrName>ppt_h</p:attrName>
                                        </p:attrNameLst>
                                      </p:cBhvr>
                                      <p:tavLst>
                                        <p:tav tm="0">
                                          <p:val>
                                            <p:fltVal val="0"/>
                                          </p:val>
                                        </p:tav>
                                        <p:tav tm="100000">
                                          <p:val>
                                            <p:strVal val="#ppt_h"/>
                                          </p:val>
                                        </p:tav>
                                      </p:tavLst>
                                    </p:anim>
                                    <p:animEffect transition="in" filter="fade">
                                      <p:cBhvr>
                                        <p:cTn id="74" dur="250"/>
                                        <p:tgtEl>
                                          <p:spTgt spid="22"/>
                                        </p:tgtEl>
                                      </p:cBhvr>
                                    </p:animEffect>
                                  </p:childTnLst>
                                </p:cTn>
                              </p:par>
                              <p:par>
                                <p:cTn id="75" presetID="6" presetClass="emph" presetSubtype="0" decel="100000" fill="hold" grpId="1" nodeType="withEffect">
                                  <p:stCondLst>
                                    <p:cond delay="200"/>
                                  </p:stCondLst>
                                  <p:childTnLst>
                                    <p:animScale>
                                      <p:cBhvr>
                                        <p:cTn id="76" dur="250" fill="hold"/>
                                        <p:tgtEl>
                                          <p:spTgt spid="22"/>
                                        </p:tgtEl>
                                      </p:cBhvr>
                                      <p:by x="120000" y="120000"/>
                                    </p:animScale>
                                  </p:childTnLst>
                                </p:cTn>
                              </p:par>
                              <p:par>
                                <p:cTn id="77" presetID="6" presetClass="emph" presetSubtype="0" decel="100000" fill="hold" grpId="2" nodeType="withEffect">
                                  <p:stCondLst>
                                    <p:cond delay="400"/>
                                  </p:stCondLst>
                                  <p:childTnLst>
                                    <p:animScale>
                                      <p:cBhvr>
                                        <p:cTn id="78" dur="250" fill="hold"/>
                                        <p:tgtEl>
                                          <p:spTgt spid="22"/>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2" grpId="1"/>
      <p:bldP spid="22" grpId="2"/>
      <p:bldP spid="6" grpId="0" animBg="1"/>
      <p:bldP spid="7" grpId="0" animBg="1"/>
      <p:bldP spid="8" grpId="0" animBg="1"/>
      <p:bldP spid="9" grpId="0" animBg="1"/>
      <p:bldP spid="12" grpId="0" animBg="1"/>
      <p:bldP spid="14" grpId="0" animBg="1"/>
      <p:bldP spid="4" grpId="0" animBg="1"/>
      <p:bldP spid="4" grpId="1" animBg="1"/>
      <p:bldP spid="4" grpId="2" animBg="1"/>
      <p:bldP spid="21" grpId="0"/>
      <p:bldP spid="21" grpId="1"/>
      <p:bldP spid="21" grpId="2"/>
      <p:bldP spid="23" grpId="0"/>
      <p:bldP spid="23" grpId="1"/>
      <p:bldP spid="23"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775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038254" y="218741"/>
            <a:ext cx="4115492" cy="523220"/>
          </a:xfrm>
          <a:prstGeom prst="rect">
            <a:avLst/>
          </a:prstGeom>
          <a:noFill/>
        </p:spPr>
        <p:txBody>
          <a:bodyPr wrap="square" rtlCol="0">
            <a:spAutoFit/>
          </a:bodyPr>
          <a:lstStyle/>
          <a:p>
            <a:pPr algn="ctr"/>
            <a:r>
              <a:rPr lang="zh-CN" altLang="en-US" sz="2800" b="1" dirty="0">
                <a:solidFill>
                  <a:srgbClr val="005973"/>
                </a:solidFill>
                <a:latin typeface="微软雅黑" panose="020B0503020204020204" pitchFamily="34" charset="-122"/>
                <a:ea typeface="微软雅黑" panose="020B0503020204020204" pitchFamily="34" charset="-122"/>
                <a:cs typeface="Aharoni" panose="02010803020104030203" pitchFamily="2" charset="-79"/>
              </a:rPr>
              <a:t>价值导向</a:t>
            </a:r>
          </a:p>
        </p:txBody>
      </p:sp>
      <p:sp>
        <p:nvSpPr>
          <p:cNvPr id="4" name="Freeform 7"/>
          <p:cNvSpPr>
            <a:spLocks/>
          </p:cNvSpPr>
          <p:nvPr/>
        </p:nvSpPr>
        <p:spPr bwMode="auto">
          <a:xfrm>
            <a:off x="6110094" y="1744159"/>
            <a:ext cx="1292225" cy="4079875"/>
          </a:xfrm>
          <a:custGeom>
            <a:avLst/>
            <a:gdLst>
              <a:gd name="T0" fmla="*/ 1292225 w 1750"/>
              <a:gd name="T1" fmla="*/ 200783 h 5527"/>
              <a:gd name="T2" fmla="*/ 231862 w 1750"/>
              <a:gd name="T3" fmla="*/ 2050641 h 5527"/>
              <a:gd name="T4" fmla="*/ 1254566 w 1750"/>
              <a:gd name="T5" fmla="*/ 3878354 h 5527"/>
              <a:gd name="T6" fmla="*/ 1138635 w 1750"/>
              <a:gd name="T7" fmla="*/ 4079875 h 5527"/>
              <a:gd name="T8" fmla="*/ 0 w 1750"/>
              <a:gd name="T9" fmla="*/ 2050641 h 5527"/>
              <a:gd name="T10" fmla="*/ 1176294 w 1750"/>
              <a:gd name="T11" fmla="*/ 0 h 5527"/>
              <a:gd name="T12" fmla="*/ 1292225 w 1750"/>
              <a:gd name="T13" fmla="*/ 200783 h 55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1">
              <a:lumMod val="85000"/>
            </a:schemeClr>
          </a:solidFill>
          <a:ln>
            <a:noFill/>
          </a:ln>
        </p:spPr>
        <p:txBody>
          <a:bodyPr/>
          <a:lstStyle/>
          <a:p>
            <a:pPr eaLnBrk="0" fontAlgn="base" hangingPunct="0">
              <a:spcBef>
                <a:spcPct val="0"/>
              </a:spcBef>
              <a:spcAft>
                <a:spcPct val="0"/>
              </a:spcAft>
            </a:pPr>
            <a:endParaRPr lang="zh-CN" altLang="en-US">
              <a:solidFill>
                <a:srgbClr val="294A5A"/>
              </a:solidFill>
              <a:latin typeface="Arial" panose="020B0604020202020204" pitchFamily="34" charset="0"/>
            </a:endParaRPr>
          </a:p>
        </p:txBody>
      </p:sp>
      <p:sp>
        <p:nvSpPr>
          <p:cNvPr id="5" name="Oval 8"/>
          <p:cNvSpPr>
            <a:spLocks noChangeArrowheads="1"/>
          </p:cNvSpPr>
          <p:nvPr/>
        </p:nvSpPr>
        <p:spPr bwMode="auto">
          <a:xfrm>
            <a:off x="6510144" y="1306009"/>
            <a:ext cx="1219200" cy="1220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 name="Oval 9"/>
          <p:cNvSpPr>
            <a:spLocks noChangeArrowheads="1"/>
          </p:cNvSpPr>
          <p:nvPr/>
        </p:nvSpPr>
        <p:spPr bwMode="auto">
          <a:xfrm>
            <a:off x="5633844" y="3164972"/>
            <a:ext cx="1220787" cy="1219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Oval 10"/>
          <p:cNvSpPr>
            <a:spLocks noChangeArrowheads="1"/>
          </p:cNvSpPr>
          <p:nvPr/>
        </p:nvSpPr>
        <p:spPr bwMode="auto">
          <a:xfrm>
            <a:off x="6633969" y="4966784"/>
            <a:ext cx="1220787" cy="1219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8" name="Line 11"/>
          <p:cNvSpPr>
            <a:spLocks noChangeShapeType="1"/>
          </p:cNvSpPr>
          <p:nvPr/>
        </p:nvSpPr>
        <p:spPr bwMode="auto">
          <a:xfrm rot="10800000">
            <a:off x="7729344" y="2255234"/>
            <a:ext cx="1255712" cy="901700"/>
          </a:xfrm>
          <a:prstGeom prst="line">
            <a:avLst/>
          </a:prstGeom>
          <a:noFill/>
          <a:ln w="12700">
            <a:solidFill>
              <a:schemeClr val="accent2"/>
            </a:solidFill>
            <a:round/>
            <a:headEnd/>
            <a:tailEnd type="triangle" w="lg"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294A5A"/>
              </a:solidFill>
              <a:latin typeface="Arial" panose="020B0604020202020204" pitchFamily="34" charset="0"/>
            </a:endParaRPr>
          </a:p>
        </p:txBody>
      </p:sp>
      <p:sp>
        <p:nvSpPr>
          <p:cNvPr id="9" name="Line 12"/>
          <p:cNvSpPr>
            <a:spLocks noChangeShapeType="1"/>
          </p:cNvSpPr>
          <p:nvPr/>
        </p:nvSpPr>
        <p:spPr bwMode="auto">
          <a:xfrm rot="10800000" flipV="1">
            <a:off x="7827479" y="4542420"/>
            <a:ext cx="1200150" cy="709613"/>
          </a:xfrm>
          <a:prstGeom prst="line">
            <a:avLst/>
          </a:prstGeom>
          <a:noFill/>
          <a:ln w="12700">
            <a:solidFill>
              <a:schemeClr val="accent4"/>
            </a:solidFill>
            <a:round/>
            <a:headEnd/>
            <a:tailEnd type="triangle" w="lg"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294A5A"/>
              </a:solidFill>
              <a:latin typeface="Arial" panose="020B0604020202020204" pitchFamily="34" charset="0"/>
            </a:endParaRPr>
          </a:p>
        </p:txBody>
      </p:sp>
      <p:sp>
        <p:nvSpPr>
          <p:cNvPr id="10" name="Line 13"/>
          <p:cNvSpPr>
            <a:spLocks noChangeShapeType="1"/>
          </p:cNvSpPr>
          <p:nvPr/>
        </p:nvSpPr>
        <p:spPr bwMode="auto">
          <a:xfrm rot="10800000">
            <a:off x="7019731" y="3774572"/>
            <a:ext cx="1670050" cy="0"/>
          </a:xfrm>
          <a:prstGeom prst="line">
            <a:avLst/>
          </a:prstGeom>
          <a:noFill/>
          <a:ln w="12700">
            <a:solidFill>
              <a:schemeClr val="accent3"/>
            </a:solidFill>
            <a:round/>
            <a:headEnd/>
            <a:tailEnd type="triangle" w="lg"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294A5A"/>
              </a:solidFill>
              <a:latin typeface="Arial" panose="020B0604020202020204" pitchFamily="34" charset="0"/>
            </a:endParaRPr>
          </a:p>
        </p:txBody>
      </p:sp>
      <p:grpSp>
        <p:nvGrpSpPr>
          <p:cNvPr id="11" name="组合 10"/>
          <p:cNvGrpSpPr/>
          <p:nvPr/>
        </p:nvGrpSpPr>
        <p:grpSpPr>
          <a:xfrm>
            <a:off x="8826306" y="2918909"/>
            <a:ext cx="1806575" cy="1804988"/>
            <a:chOff x="6740331" y="3032297"/>
            <a:chExt cx="1806575" cy="1804988"/>
          </a:xfrm>
        </p:grpSpPr>
        <p:sp>
          <p:nvSpPr>
            <p:cNvPr id="12" name="Oval 6"/>
            <p:cNvSpPr>
              <a:spLocks noChangeArrowheads="1"/>
            </p:cNvSpPr>
            <p:nvPr/>
          </p:nvSpPr>
          <p:spPr bwMode="auto">
            <a:xfrm>
              <a:off x="6740331" y="3032297"/>
              <a:ext cx="1806575" cy="1804988"/>
            </a:xfrm>
            <a:prstGeom prst="ellipse">
              <a:avLst/>
            </a:prstGeom>
            <a:solidFill>
              <a:schemeClr val="bg1">
                <a:lumMod val="7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sp>
          <p:nvSpPr>
            <p:cNvPr id="13" name="Oval 14"/>
            <p:cNvSpPr>
              <a:spLocks noChangeArrowheads="1"/>
            </p:cNvSpPr>
            <p:nvPr/>
          </p:nvSpPr>
          <p:spPr bwMode="auto">
            <a:xfrm>
              <a:off x="6890060" y="3180438"/>
              <a:ext cx="1507118" cy="1507118"/>
            </a:xfrm>
            <a:prstGeom prst="ellipse">
              <a:avLst/>
            </a:prstGeom>
            <a:solidFill>
              <a:schemeClr val="accent1"/>
            </a:solidFill>
            <a:ln>
              <a:noFill/>
            </a:ln>
            <a:effectLst/>
          </p:spPr>
          <p:txBody>
            <a:bodyPr anchor="ctr"/>
            <a:lstStyle/>
            <a:p>
              <a:pPr algn="ctr">
                <a:buFont typeface="Arial" pitchFamily="34" charset="0"/>
                <a:buNone/>
              </a:pPr>
              <a:endParaRPr lang="zh-CN" altLang="en-US">
                <a:solidFill>
                  <a:srgbClr val="FFFFFF"/>
                </a:solidFill>
                <a:latin typeface="微软雅黑" pitchFamily="34" charset="-122"/>
                <a:ea typeface="微软雅黑" pitchFamily="34" charset="-122"/>
              </a:endParaRPr>
            </a:p>
          </p:txBody>
        </p:sp>
      </p:grpSp>
      <p:sp>
        <p:nvSpPr>
          <p:cNvPr id="14" name="TextBox 16"/>
          <p:cNvSpPr txBox="1">
            <a:spLocks noChangeArrowheads="1"/>
          </p:cNvSpPr>
          <p:nvPr/>
        </p:nvSpPr>
        <p:spPr bwMode="auto">
          <a:xfrm>
            <a:off x="6741772" y="1684851"/>
            <a:ext cx="776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Tx/>
              <a:buNone/>
            </a:pPr>
            <a:r>
              <a:rPr lang="zh-CN" altLang="en-US" dirty="0">
                <a:solidFill>
                  <a:schemeClr val="bg1"/>
                </a:solidFill>
                <a:latin typeface="微软雅黑" panose="020B0503020204020204" pitchFamily="34" charset="-122"/>
              </a:rPr>
              <a:t>用户</a:t>
            </a:r>
            <a:endParaRPr lang="en-US" altLang="zh-CN" dirty="0">
              <a:solidFill>
                <a:schemeClr val="bg1"/>
              </a:solidFill>
              <a:latin typeface="微软雅黑" panose="020B0503020204020204" pitchFamily="34" charset="-122"/>
            </a:endParaRPr>
          </a:p>
        </p:txBody>
      </p:sp>
      <p:sp>
        <p:nvSpPr>
          <p:cNvPr id="15" name="TextBox 17"/>
          <p:cNvSpPr txBox="1">
            <a:spLocks noChangeArrowheads="1"/>
          </p:cNvSpPr>
          <p:nvPr/>
        </p:nvSpPr>
        <p:spPr bwMode="auto">
          <a:xfrm>
            <a:off x="5861201" y="3574517"/>
            <a:ext cx="7762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Tx/>
              <a:buNone/>
            </a:pPr>
            <a:r>
              <a:rPr lang="zh-CN" altLang="en-US" dirty="0">
                <a:solidFill>
                  <a:schemeClr val="bg1"/>
                </a:solidFill>
                <a:latin typeface="微软雅黑" panose="020B0503020204020204" pitchFamily="34" charset="-122"/>
              </a:rPr>
              <a:t>医院</a:t>
            </a:r>
            <a:endParaRPr lang="en-US" altLang="zh-CN" dirty="0">
              <a:solidFill>
                <a:schemeClr val="bg1"/>
              </a:solidFill>
              <a:latin typeface="微软雅黑" panose="020B0503020204020204" pitchFamily="34" charset="-122"/>
            </a:endParaRPr>
          </a:p>
        </p:txBody>
      </p:sp>
      <p:sp>
        <p:nvSpPr>
          <p:cNvPr id="16" name="TextBox 18"/>
          <p:cNvSpPr txBox="1">
            <a:spLocks noChangeArrowheads="1"/>
          </p:cNvSpPr>
          <p:nvPr/>
        </p:nvSpPr>
        <p:spPr bwMode="auto">
          <a:xfrm>
            <a:off x="6844912" y="5330982"/>
            <a:ext cx="776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Tx/>
              <a:buNone/>
            </a:pPr>
            <a:r>
              <a:rPr lang="zh-CN" altLang="en-US" dirty="0">
                <a:solidFill>
                  <a:schemeClr val="bg1"/>
                </a:solidFill>
                <a:latin typeface="微软雅黑" panose="020B0503020204020204" pitchFamily="34" charset="-122"/>
              </a:rPr>
              <a:t>政府</a:t>
            </a:r>
            <a:endParaRPr lang="en-US" altLang="zh-CN" dirty="0">
              <a:solidFill>
                <a:schemeClr val="bg1"/>
              </a:solidFill>
              <a:latin typeface="微软雅黑" panose="020B0503020204020204" pitchFamily="34" charset="-122"/>
            </a:endParaRPr>
          </a:p>
        </p:txBody>
      </p:sp>
      <p:sp>
        <p:nvSpPr>
          <p:cNvPr id="17" name="矩形 16"/>
          <p:cNvSpPr/>
          <p:nvPr/>
        </p:nvSpPr>
        <p:spPr>
          <a:xfrm>
            <a:off x="9101194" y="3553263"/>
            <a:ext cx="1256797" cy="461665"/>
          </a:xfrm>
          <a:prstGeom prst="rect">
            <a:avLst/>
          </a:prstGeom>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医疗帮</a:t>
            </a:r>
          </a:p>
        </p:txBody>
      </p:sp>
      <p:sp>
        <p:nvSpPr>
          <p:cNvPr id="19" name="矩形 18"/>
          <p:cNvSpPr/>
          <p:nvPr/>
        </p:nvSpPr>
        <p:spPr>
          <a:xfrm>
            <a:off x="2864481" y="1191571"/>
            <a:ext cx="3410373" cy="1477328"/>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本系统根据用户实际对于医疗机构的需求重要程度，向其推荐最佳医院选择，并为其规划前往医院的出行方式，缩短就医等待时间，便利居民生活</a:t>
            </a:r>
          </a:p>
        </p:txBody>
      </p:sp>
      <p:sp>
        <p:nvSpPr>
          <p:cNvPr id="20" name="矩形 19"/>
          <p:cNvSpPr/>
          <p:nvPr/>
        </p:nvSpPr>
        <p:spPr>
          <a:xfrm>
            <a:off x="2969353" y="5202970"/>
            <a:ext cx="3306192" cy="1200329"/>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该项目有助于提升医疗系统实际利用率，便于提升居民身体健康情况，解决群众居民就医难问题。</a:t>
            </a:r>
          </a:p>
        </p:txBody>
      </p:sp>
      <p:sp>
        <p:nvSpPr>
          <p:cNvPr id="21" name="矩形 20"/>
          <p:cNvSpPr/>
          <p:nvPr/>
        </p:nvSpPr>
        <p:spPr>
          <a:xfrm>
            <a:off x="1841660" y="3220444"/>
            <a:ext cx="3414362" cy="1200329"/>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对于医院，用户根据医院实际人流量合理规划选择医院，可以缓解某些医院在某时段患者过多的情况，缓解医护人员工作压力</a:t>
            </a:r>
          </a:p>
        </p:txBody>
      </p:sp>
    </p:spTree>
    <p:extLst>
      <p:ext uri="{BB962C8B-B14F-4D97-AF65-F5344CB8AC3E}">
        <p14:creationId xmlns:p14="http://schemas.microsoft.com/office/powerpoint/2010/main" val="237828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nodeType="withEffect">
                                  <p:stCondLst>
                                    <p:cond delay="0"/>
                                  </p:stCondLst>
                                  <p:childTnLst>
                                    <p:animMotion origin="layout" path="M 0 -4.44444E-6 L -0.52956 -4.44444E-6 " pathEditMode="relative" rAng="0" ptsTypes="AA">
                                      <p:cBhvr>
                                        <p:cTn id="11" dur="1000" spd="-100000" fill="hold"/>
                                        <p:tgtEl>
                                          <p:spTgt spid="2"/>
                                        </p:tgtEl>
                                        <p:attrNameLst>
                                          <p:attrName>ppt_x</p:attrName>
                                          <p:attrName>ppt_y</p:attrName>
                                        </p:attrNameLst>
                                      </p:cBhvr>
                                      <p:rCtr x="-26484" y="0"/>
                                    </p:animMotion>
                                  </p:childTnLst>
                                </p:cTn>
                              </p:par>
                              <p:par>
                                <p:cTn id="12" presetID="53" presetClass="entr" presetSubtype="16"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35" presetClass="path" presetSubtype="0" accel="50000" decel="50000" fill="hold" grpId="1" nodeType="withEffect">
                                  <p:stCondLst>
                                    <p:cond delay="0"/>
                                  </p:stCondLst>
                                  <p:childTnLst>
                                    <p:animMotion origin="layout" path="M 0 2.59259E-6 L 0.12148 2.59259E-6 " pathEditMode="relative" rAng="0" ptsTypes="AA">
                                      <p:cBhvr>
                                        <p:cTn id="18" dur="1000" spd="-100000" fill="hold"/>
                                        <p:tgtEl>
                                          <p:spTgt spid="3"/>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250" fill="hold"/>
                                        <p:tgtEl>
                                          <p:spTgt spid="5"/>
                                        </p:tgtEl>
                                        <p:attrNameLst>
                                          <p:attrName>ppt_w</p:attrName>
                                        </p:attrNameLst>
                                      </p:cBhvr>
                                      <p:tavLst>
                                        <p:tav tm="0">
                                          <p:val>
                                            <p:fltVal val="0"/>
                                          </p:val>
                                        </p:tav>
                                        <p:tav tm="100000">
                                          <p:val>
                                            <p:strVal val="#ppt_w"/>
                                          </p:val>
                                        </p:tav>
                                      </p:tavLst>
                                    </p:anim>
                                    <p:anim calcmode="lin" valueType="num">
                                      <p:cBhvr>
                                        <p:cTn id="23" dur="250" fill="hold"/>
                                        <p:tgtEl>
                                          <p:spTgt spid="5"/>
                                        </p:tgtEl>
                                        <p:attrNameLst>
                                          <p:attrName>ppt_h</p:attrName>
                                        </p:attrNameLst>
                                      </p:cBhvr>
                                      <p:tavLst>
                                        <p:tav tm="0">
                                          <p:val>
                                            <p:fltVal val="0"/>
                                          </p:val>
                                        </p:tav>
                                        <p:tav tm="100000">
                                          <p:val>
                                            <p:strVal val="#ppt_h"/>
                                          </p:val>
                                        </p:tav>
                                      </p:tavLst>
                                    </p:anim>
                                    <p:animEffect transition="in" filter="fade">
                                      <p:cBhvr>
                                        <p:cTn id="24" dur="250"/>
                                        <p:tgtEl>
                                          <p:spTgt spid="5"/>
                                        </p:tgtEl>
                                      </p:cBhvr>
                                    </p:animEffect>
                                  </p:childTnLst>
                                </p:cTn>
                              </p:par>
                              <p:par>
                                <p:cTn id="25" presetID="35" presetClass="path" presetSubtype="0" accel="50000" decel="50000" fill="hold" grpId="1" nodeType="withEffect">
                                  <p:stCondLst>
                                    <p:cond delay="0"/>
                                  </p:stCondLst>
                                  <p:childTnLst>
                                    <p:animMotion origin="layout" path="M -4.375E-6 1.85185E-6 L 0.12149 1.85185E-6 " pathEditMode="relative" rAng="0" ptsTypes="AA">
                                      <p:cBhvr>
                                        <p:cTn id="26" dur="750" spd="-100000" fill="hold"/>
                                        <p:tgtEl>
                                          <p:spTgt spid="5"/>
                                        </p:tgtEl>
                                        <p:attrNameLst>
                                          <p:attrName>ppt_x</p:attrName>
                                          <p:attrName>ppt_y</p:attrName>
                                        </p:attrNameLst>
                                      </p:cBhvr>
                                      <p:rCtr x="6068" y="0"/>
                                    </p:animMotion>
                                  </p:childTnLst>
                                </p:cTn>
                              </p:par>
                              <p:par>
                                <p:cTn id="27" presetID="53" presetClass="entr" presetSubtype="16"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250" fill="hold"/>
                                        <p:tgtEl>
                                          <p:spTgt spid="6"/>
                                        </p:tgtEl>
                                        <p:attrNameLst>
                                          <p:attrName>ppt_w</p:attrName>
                                        </p:attrNameLst>
                                      </p:cBhvr>
                                      <p:tavLst>
                                        <p:tav tm="0">
                                          <p:val>
                                            <p:fltVal val="0"/>
                                          </p:val>
                                        </p:tav>
                                        <p:tav tm="100000">
                                          <p:val>
                                            <p:strVal val="#ppt_w"/>
                                          </p:val>
                                        </p:tav>
                                      </p:tavLst>
                                    </p:anim>
                                    <p:anim calcmode="lin" valueType="num">
                                      <p:cBhvr>
                                        <p:cTn id="30" dur="250" fill="hold"/>
                                        <p:tgtEl>
                                          <p:spTgt spid="6"/>
                                        </p:tgtEl>
                                        <p:attrNameLst>
                                          <p:attrName>ppt_h</p:attrName>
                                        </p:attrNameLst>
                                      </p:cBhvr>
                                      <p:tavLst>
                                        <p:tav tm="0">
                                          <p:val>
                                            <p:fltVal val="0"/>
                                          </p:val>
                                        </p:tav>
                                        <p:tav tm="100000">
                                          <p:val>
                                            <p:strVal val="#ppt_h"/>
                                          </p:val>
                                        </p:tav>
                                      </p:tavLst>
                                    </p:anim>
                                    <p:animEffect transition="in" filter="fade">
                                      <p:cBhvr>
                                        <p:cTn id="31" dur="250"/>
                                        <p:tgtEl>
                                          <p:spTgt spid="6"/>
                                        </p:tgtEl>
                                      </p:cBhvr>
                                    </p:animEffect>
                                  </p:childTnLst>
                                </p:cTn>
                              </p:par>
                              <p:par>
                                <p:cTn id="32" presetID="35" presetClass="path" presetSubtype="0" accel="50000" decel="50000" fill="hold" grpId="1" nodeType="withEffect">
                                  <p:stCondLst>
                                    <p:cond delay="0"/>
                                  </p:stCondLst>
                                  <p:childTnLst>
                                    <p:animMotion origin="layout" path="M 6.25E-7 -2.96296E-6 L 0.12148 -2.96296E-6 " pathEditMode="relative" rAng="0" ptsTypes="AA">
                                      <p:cBhvr>
                                        <p:cTn id="33" dur="750" spd="-100000" fill="hold"/>
                                        <p:tgtEl>
                                          <p:spTgt spid="6"/>
                                        </p:tgtEl>
                                        <p:attrNameLst>
                                          <p:attrName>ppt_x</p:attrName>
                                          <p:attrName>ppt_y</p:attrName>
                                        </p:attrNameLst>
                                      </p:cBhvr>
                                      <p:rCtr x="6068" y="0"/>
                                    </p:animMotion>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250" fill="hold"/>
                                        <p:tgtEl>
                                          <p:spTgt spid="7"/>
                                        </p:tgtEl>
                                        <p:attrNameLst>
                                          <p:attrName>ppt_w</p:attrName>
                                        </p:attrNameLst>
                                      </p:cBhvr>
                                      <p:tavLst>
                                        <p:tav tm="0">
                                          <p:val>
                                            <p:fltVal val="0"/>
                                          </p:val>
                                        </p:tav>
                                        <p:tav tm="100000">
                                          <p:val>
                                            <p:strVal val="#ppt_w"/>
                                          </p:val>
                                        </p:tav>
                                      </p:tavLst>
                                    </p:anim>
                                    <p:anim calcmode="lin" valueType="num">
                                      <p:cBhvr>
                                        <p:cTn id="37" dur="250" fill="hold"/>
                                        <p:tgtEl>
                                          <p:spTgt spid="7"/>
                                        </p:tgtEl>
                                        <p:attrNameLst>
                                          <p:attrName>ppt_h</p:attrName>
                                        </p:attrNameLst>
                                      </p:cBhvr>
                                      <p:tavLst>
                                        <p:tav tm="0">
                                          <p:val>
                                            <p:fltVal val="0"/>
                                          </p:val>
                                        </p:tav>
                                        <p:tav tm="100000">
                                          <p:val>
                                            <p:strVal val="#ppt_h"/>
                                          </p:val>
                                        </p:tav>
                                      </p:tavLst>
                                    </p:anim>
                                    <p:animEffect transition="in" filter="fade">
                                      <p:cBhvr>
                                        <p:cTn id="38" dur="250"/>
                                        <p:tgtEl>
                                          <p:spTgt spid="7"/>
                                        </p:tgtEl>
                                      </p:cBhvr>
                                    </p:animEffect>
                                  </p:childTnLst>
                                </p:cTn>
                              </p:par>
                              <p:par>
                                <p:cTn id="39" presetID="35" presetClass="path" presetSubtype="0" accel="50000" decel="50000" fill="hold" grpId="1" nodeType="withEffect">
                                  <p:stCondLst>
                                    <p:cond delay="0"/>
                                  </p:stCondLst>
                                  <p:childTnLst>
                                    <p:animMotion origin="layout" path="M -6.25E-7 -4.44444E-6 L 0.12149 -4.44444E-6 " pathEditMode="relative" rAng="0" ptsTypes="AA">
                                      <p:cBhvr>
                                        <p:cTn id="40" dur="750" spd="-100000" fill="hold"/>
                                        <p:tgtEl>
                                          <p:spTgt spid="7"/>
                                        </p:tgtEl>
                                        <p:attrNameLst>
                                          <p:attrName>ppt_x</p:attrName>
                                          <p:attrName>ppt_y</p:attrName>
                                        </p:attrNameLst>
                                      </p:cBhvr>
                                      <p:rCtr x="6068" y="0"/>
                                    </p:animMotion>
                                  </p:childTnLst>
                                </p:cTn>
                              </p:par>
                              <p:par>
                                <p:cTn id="41" presetID="53" presetClass="entr" presetSubtype="16"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250" fill="hold"/>
                                        <p:tgtEl>
                                          <p:spTgt spid="11"/>
                                        </p:tgtEl>
                                        <p:attrNameLst>
                                          <p:attrName>ppt_w</p:attrName>
                                        </p:attrNameLst>
                                      </p:cBhvr>
                                      <p:tavLst>
                                        <p:tav tm="0">
                                          <p:val>
                                            <p:fltVal val="0"/>
                                          </p:val>
                                        </p:tav>
                                        <p:tav tm="100000">
                                          <p:val>
                                            <p:strVal val="#ppt_w"/>
                                          </p:val>
                                        </p:tav>
                                      </p:tavLst>
                                    </p:anim>
                                    <p:anim calcmode="lin" valueType="num">
                                      <p:cBhvr>
                                        <p:cTn id="44" dur="250" fill="hold"/>
                                        <p:tgtEl>
                                          <p:spTgt spid="11"/>
                                        </p:tgtEl>
                                        <p:attrNameLst>
                                          <p:attrName>ppt_h</p:attrName>
                                        </p:attrNameLst>
                                      </p:cBhvr>
                                      <p:tavLst>
                                        <p:tav tm="0">
                                          <p:val>
                                            <p:fltVal val="0"/>
                                          </p:val>
                                        </p:tav>
                                        <p:tav tm="100000">
                                          <p:val>
                                            <p:strVal val="#ppt_h"/>
                                          </p:val>
                                        </p:tav>
                                      </p:tavLst>
                                    </p:anim>
                                    <p:animEffect transition="in" filter="fade">
                                      <p:cBhvr>
                                        <p:cTn id="45" dur="250"/>
                                        <p:tgtEl>
                                          <p:spTgt spid="11"/>
                                        </p:tgtEl>
                                      </p:cBhvr>
                                    </p:animEffect>
                                  </p:childTnLst>
                                </p:cTn>
                              </p:par>
                              <p:par>
                                <p:cTn id="46" presetID="35" presetClass="path" presetSubtype="0" accel="50000" decel="50000" fill="hold" nodeType="withEffect">
                                  <p:stCondLst>
                                    <p:cond delay="0"/>
                                  </p:stCondLst>
                                  <p:childTnLst>
                                    <p:animMotion origin="layout" path="M -0.12149 4.07407E-6 L 3.125E-6 4.07407E-6 " pathEditMode="relative" rAng="0" ptsTypes="AA">
                                      <p:cBhvr>
                                        <p:cTn id="47" dur="750" fill="hold"/>
                                        <p:tgtEl>
                                          <p:spTgt spid="11"/>
                                        </p:tgtEl>
                                        <p:attrNameLst>
                                          <p:attrName>ppt_x</p:attrName>
                                          <p:attrName>ppt_y</p:attrName>
                                        </p:attrNameLst>
                                      </p:cBhvr>
                                      <p:rCtr x="6068" y="0"/>
                                    </p:animMotion>
                                  </p:childTnLst>
                                </p:cTn>
                              </p:par>
                            </p:childTnLst>
                          </p:cTn>
                        </p:par>
                        <p:par>
                          <p:cTn id="48" fill="hold">
                            <p:stCondLst>
                              <p:cond delay="1750"/>
                            </p:stCondLst>
                            <p:childTnLst>
                              <p:par>
                                <p:cTn id="49" presetID="22" presetClass="entr" presetSubtype="1"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up)">
                                      <p:cBhvr>
                                        <p:cTn id="51" dur="500"/>
                                        <p:tgtEl>
                                          <p:spTgt spid="4"/>
                                        </p:tgtEl>
                                      </p:cBhvr>
                                    </p:animEffect>
                                  </p:childTnLst>
                                </p:cTn>
                              </p:par>
                            </p:childTnLst>
                          </p:cTn>
                        </p:par>
                        <p:par>
                          <p:cTn id="52" fill="hold">
                            <p:stCondLst>
                              <p:cond delay="2250"/>
                            </p:stCondLst>
                            <p:childTnLst>
                              <p:par>
                                <p:cTn id="53" presetID="22" presetClass="entr" presetSubtype="8"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500"/>
                                        <p:tgtEl>
                                          <p:spTgt spid="10"/>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2750"/>
                            </p:stCondLst>
                            <p:childTnLst>
                              <p:par>
                                <p:cTn id="63" presetID="53" presetClass="entr" presetSubtype="16"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ppt_w</p:attrName>
                                        </p:attrNameLst>
                                      </p:cBhvr>
                                      <p:tavLst>
                                        <p:tav tm="0">
                                          <p:val>
                                            <p:fltVal val="0"/>
                                          </p:val>
                                        </p:tav>
                                        <p:tav tm="100000">
                                          <p:val>
                                            <p:strVal val="#ppt_w"/>
                                          </p:val>
                                        </p:tav>
                                      </p:tavLst>
                                    </p:anim>
                                    <p:anim calcmode="lin" valueType="num">
                                      <p:cBhvr>
                                        <p:cTn id="66" dur="500" fill="hold"/>
                                        <p:tgtEl>
                                          <p:spTgt spid="14"/>
                                        </p:tgtEl>
                                        <p:attrNameLst>
                                          <p:attrName>ppt_h</p:attrName>
                                        </p:attrNameLst>
                                      </p:cBhvr>
                                      <p:tavLst>
                                        <p:tav tm="0">
                                          <p:val>
                                            <p:fltVal val="0"/>
                                          </p:val>
                                        </p:tav>
                                        <p:tav tm="100000">
                                          <p:val>
                                            <p:strVal val="#ppt_h"/>
                                          </p:val>
                                        </p:tav>
                                      </p:tavLst>
                                    </p:anim>
                                    <p:animEffect transition="in" filter="fade">
                                      <p:cBhvr>
                                        <p:cTn id="67" dur="500"/>
                                        <p:tgtEl>
                                          <p:spTgt spid="14"/>
                                        </p:tgtEl>
                                      </p:cBhvr>
                                    </p:animEffect>
                                  </p:childTnLst>
                                </p:cTn>
                              </p:par>
                            </p:childTnLst>
                          </p:cTn>
                        </p:par>
                        <p:par>
                          <p:cTn id="68" fill="hold">
                            <p:stCondLst>
                              <p:cond delay="3250"/>
                            </p:stCondLst>
                            <p:childTnLst>
                              <p:par>
                                <p:cTn id="69" presetID="53" presetClass="entr" presetSubtype="16" fill="hold" grpId="0" nodeType="afterEffect">
                                  <p:stCondLst>
                                    <p:cond delay="0"/>
                                  </p:stCondLst>
                                  <p:iterate type="lt">
                                    <p:tmPct val="10000"/>
                                  </p:iterate>
                                  <p:childTnLst>
                                    <p:set>
                                      <p:cBhvr>
                                        <p:cTn id="70" dur="1" fill="hold">
                                          <p:stCondLst>
                                            <p:cond delay="0"/>
                                          </p:stCondLst>
                                        </p:cTn>
                                        <p:tgtEl>
                                          <p:spTgt spid="19"/>
                                        </p:tgtEl>
                                        <p:attrNameLst>
                                          <p:attrName>style.visibility</p:attrName>
                                        </p:attrNameLst>
                                      </p:cBhvr>
                                      <p:to>
                                        <p:strVal val="visible"/>
                                      </p:to>
                                    </p:set>
                                    <p:anim calcmode="lin" valueType="num">
                                      <p:cBhvr>
                                        <p:cTn id="71" dur="250" fill="hold"/>
                                        <p:tgtEl>
                                          <p:spTgt spid="19"/>
                                        </p:tgtEl>
                                        <p:attrNameLst>
                                          <p:attrName>ppt_w</p:attrName>
                                        </p:attrNameLst>
                                      </p:cBhvr>
                                      <p:tavLst>
                                        <p:tav tm="0">
                                          <p:val>
                                            <p:fltVal val="0"/>
                                          </p:val>
                                        </p:tav>
                                        <p:tav tm="100000">
                                          <p:val>
                                            <p:strVal val="#ppt_w"/>
                                          </p:val>
                                        </p:tav>
                                      </p:tavLst>
                                    </p:anim>
                                    <p:anim calcmode="lin" valueType="num">
                                      <p:cBhvr>
                                        <p:cTn id="72" dur="250" fill="hold"/>
                                        <p:tgtEl>
                                          <p:spTgt spid="19"/>
                                        </p:tgtEl>
                                        <p:attrNameLst>
                                          <p:attrName>ppt_h</p:attrName>
                                        </p:attrNameLst>
                                      </p:cBhvr>
                                      <p:tavLst>
                                        <p:tav tm="0">
                                          <p:val>
                                            <p:fltVal val="0"/>
                                          </p:val>
                                        </p:tav>
                                        <p:tav tm="100000">
                                          <p:val>
                                            <p:strVal val="#ppt_h"/>
                                          </p:val>
                                        </p:tav>
                                      </p:tavLst>
                                    </p:anim>
                                    <p:animEffect transition="in" filter="fade">
                                      <p:cBhvr>
                                        <p:cTn id="73" dur="250"/>
                                        <p:tgtEl>
                                          <p:spTgt spid="19"/>
                                        </p:tgtEl>
                                      </p:cBhvr>
                                    </p:animEffect>
                                  </p:childTnLst>
                                </p:cTn>
                              </p:par>
                            </p:childTnLst>
                          </p:cTn>
                        </p:par>
                        <p:par>
                          <p:cTn id="74" fill="hold">
                            <p:stCondLst>
                              <p:cond delay="5075"/>
                            </p:stCondLst>
                            <p:childTnLst>
                              <p:par>
                                <p:cTn id="75" presetID="53" presetClass="entr" presetSubtype="16"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childTnLst>
                          </p:cTn>
                        </p:par>
                        <p:par>
                          <p:cTn id="80" fill="hold">
                            <p:stCondLst>
                              <p:cond delay="5575"/>
                            </p:stCondLst>
                            <p:childTnLst>
                              <p:par>
                                <p:cTn id="81" presetID="53" presetClass="entr" presetSubtype="16" fill="hold" grpId="0" nodeType="afterEffect">
                                  <p:stCondLst>
                                    <p:cond delay="0"/>
                                  </p:stCondLst>
                                  <p:iterate type="lt">
                                    <p:tmPct val="10000"/>
                                  </p:iterate>
                                  <p:childTnLst>
                                    <p:set>
                                      <p:cBhvr>
                                        <p:cTn id="82" dur="1" fill="hold">
                                          <p:stCondLst>
                                            <p:cond delay="0"/>
                                          </p:stCondLst>
                                        </p:cTn>
                                        <p:tgtEl>
                                          <p:spTgt spid="21"/>
                                        </p:tgtEl>
                                        <p:attrNameLst>
                                          <p:attrName>style.visibility</p:attrName>
                                        </p:attrNameLst>
                                      </p:cBhvr>
                                      <p:to>
                                        <p:strVal val="visible"/>
                                      </p:to>
                                    </p:set>
                                    <p:anim calcmode="lin" valueType="num">
                                      <p:cBhvr>
                                        <p:cTn id="83" dur="250" fill="hold"/>
                                        <p:tgtEl>
                                          <p:spTgt spid="21"/>
                                        </p:tgtEl>
                                        <p:attrNameLst>
                                          <p:attrName>ppt_w</p:attrName>
                                        </p:attrNameLst>
                                      </p:cBhvr>
                                      <p:tavLst>
                                        <p:tav tm="0">
                                          <p:val>
                                            <p:fltVal val="0"/>
                                          </p:val>
                                        </p:tav>
                                        <p:tav tm="100000">
                                          <p:val>
                                            <p:strVal val="#ppt_w"/>
                                          </p:val>
                                        </p:tav>
                                      </p:tavLst>
                                    </p:anim>
                                    <p:anim calcmode="lin" valueType="num">
                                      <p:cBhvr>
                                        <p:cTn id="84" dur="250" fill="hold"/>
                                        <p:tgtEl>
                                          <p:spTgt spid="21"/>
                                        </p:tgtEl>
                                        <p:attrNameLst>
                                          <p:attrName>ppt_h</p:attrName>
                                        </p:attrNameLst>
                                      </p:cBhvr>
                                      <p:tavLst>
                                        <p:tav tm="0">
                                          <p:val>
                                            <p:fltVal val="0"/>
                                          </p:val>
                                        </p:tav>
                                        <p:tav tm="100000">
                                          <p:val>
                                            <p:strVal val="#ppt_h"/>
                                          </p:val>
                                        </p:tav>
                                      </p:tavLst>
                                    </p:anim>
                                    <p:animEffect transition="in" filter="fade">
                                      <p:cBhvr>
                                        <p:cTn id="85" dur="250"/>
                                        <p:tgtEl>
                                          <p:spTgt spid="21"/>
                                        </p:tgtEl>
                                      </p:cBhvr>
                                    </p:animEffect>
                                  </p:childTnLst>
                                </p:cTn>
                              </p:par>
                            </p:childTnLst>
                          </p:cTn>
                        </p:par>
                        <p:par>
                          <p:cTn id="86" fill="hold">
                            <p:stCondLst>
                              <p:cond delay="7175"/>
                            </p:stCondLst>
                            <p:childTnLst>
                              <p:par>
                                <p:cTn id="87" presetID="53" presetClass="entr" presetSubtype="16" fill="hold" grpId="0" nodeType="after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childTnLst>
                          </p:cTn>
                        </p:par>
                        <p:par>
                          <p:cTn id="92" fill="hold">
                            <p:stCondLst>
                              <p:cond delay="7675"/>
                            </p:stCondLst>
                            <p:childTnLst>
                              <p:par>
                                <p:cTn id="93" presetID="53" presetClass="entr" presetSubtype="16" fill="hold" grpId="0" nodeType="afterEffect">
                                  <p:stCondLst>
                                    <p:cond delay="0"/>
                                  </p:stCondLst>
                                  <p:iterate type="lt">
                                    <p:tmPct val="10000"/>
                                  </p:iterate>
                                  <p:childTnLst>
                                    <p:set>
                                      <p:cBhvr>
                                        <p:cTn id="94" dur="1" fill="hold">
                                          <p:stCondLst>
                                            <p:cond delay="0"/>
                                          </p:stCondLst>
                                        </p:cTn>
                                        <p:tgtEl>
                                          <p:spTgt spid="20"/>
                                        </p:tgtEl>
                                        <p:attrNameLst>
                                          <p:attrName>style.visibility</p:attrName>
                                        </p:attrNameLst>
                                      </p:cBhvr>
                                      <p:to>
                                        <p:strVal val="visible"/>
                                      </p:to>
                                    </p:set>
                                    <p:anim calcmode="lin" valueType="num">
                                      <p:cBhvr>
                                        <p:cTn id="95" dur="250" fill="hold"/>
                                        <p:tgtEl>
                                          <p:spTgt spid="20"/>
                                        </p:tgtEl>
                                        <p:attrNameLst>
                                          <p:attrName>ppt_w</p:attrName>
                                        </p:attrNameLst>
                                      </p:cBhvr>
                                      <p:tavLst>
                                        <p:tav tm="0">
                                          <p:val>
                                            <p:fltVal val="0"/>
                                          </p:val>
                                        </p:tav>
                                        <p:tav tm="100000">
                                          <p:val>
                                            <p:strVal val="#ppt_w"/>
                                          </p:val>
                                        </p:tav>
                                      </p:tavLst>
                                    </p:anim>
                                    <p:anim calcmode="lin" valueType="num">
                                      <p:cBhvr>
                                        <p:cTn id="96" dur="250" fill="hold"/>
                                        <p:tgtEl>
                                          <p:spTgt spid="20"/>
                                        </p:tgtEl>
                                        <p:attrNameLst>
                                          <p:attrName>ppt_h</p:attrName>
                                        </p:attrNameLst>
                                      </p:cBhvr>
                                      <p:tavLst>
                                        <p:tav tm="0">
                                          <p:val>
                                            <p:fltVal val="0"/>
                                          </p:val>
                                        </p:tav>
                                        <p:tav tm="100000">
                                          <p:val>
                                            <p:strVal val="#ppt_h"/>
                                          </p:val>
                                        </p:tav>
                                      </p:tavLst>
                                    </p:anim>
                                    <p:animEffect transition="in" filter="fade">
                                      <p:cBhvr>
                                        <p:cTn id="97" dur="250"/>
                                        <p:tgtEl>
                                          <p:spTgt spid="20"/>
                                        </p:tgtEl>
                                      </p:cBhvr>
                                    </p:animEffect>
                                  </p:childTnLst>
                                </p:cTn>
                              </p:par>
                            </p:childTnLst>
                          </p:cTn>
                        </p:par>
                        <p:par>
                          <p:cTn id="98" fill="hold">
                            <p:stCondLst>
                              <p:cond delay="8975"/>
                            </p:stCondLst>
                            <p:childTnLst>
                              <p:par>
                                <p:cTn id="99" presetID="53" presetClass="entr" presetSubtype="16" fill="hold" grpId="0" nodeType="afterEffect">
                                  <p:stCondLst>
                                    <p:cond delay="0"/>
                                  </p:stCondLst>
                                  <p:childTnLst>
                                    <p:set>
                                      <p:cBhvr>
                                        <p:cTn id="100" dur="1" fill="hold">
                                          <p:stCondLst>
                                            <p:cond delay="0"/>
                                          </p:stCondLst>
                                        </p:cTn>
                                        <p:tgtEl>
                                          <p:spTgt spid="17"/>
                                        </p:tgtEl>
                                        <p:attrNameLst>
                                          <p:attrName>style.visibility</p:attrName>
                                        </p:attrNameLst>
                                      </p:cBhvr>
                                      <p:to>
                                        <p:strVal val="visible"/>
                                      </p:to>
                                    </p:set>
                                    <p:anim calcmode="lin" valueType="num">
                                      <p:cBhvr>
                                        <p:cTn id="101" dur="500" fill="hold"/>
                                        <p:tgtEl>
                                          <p:spTgt spid="17"/>
                                        </p:tgtEl>
                                        <p:attrNameLst>
                                          <p:attrName>ppt_w</p:attrName>
                                        </p:attrNameLst>
                                      </p:cBhvr>
                                      <p:tavLst>
                                        <p:tav tm="0">
                                          <p:val>
                                            <p:fltVal val="0"/>
                                          </p:val>
                                        </p:tav>
                                        <p:tav tm="100000">
                                          <p:val>
                                            <p:strVal val="#ppt_w"/>
                                          </p:val>
                                        </p:tav>
                                      </p:tavLst>
                                    </p:anim>
                                    <p:anim calcmode="lin" valueType="num">
                                      <p:cBhvr>
                                        <p:cTn id="102" dur="500" fill="hold"/>
                                        <p:tgtEl>
                                          <p:spTgt spid="17"/>
                                        </p:tgtEl>
                                        <p:attrNameLst>
                                          <p:attrName>ppt_h</p:attrName>
                                        </p:attrNameLst>
                                      </p:cBhvr>
                                      <p:tavLst>
                                        <p:tav tm="0">
                                          <p:val>
                                            <p:fltVal val="0"/>
                                          </p:val>
                                        </p:tav>
                                        <p:tav tm="100000">
                                          <p:val>
                                            <p:strVal val="#ppt_h"/>
                                          </p:val>
                                        </p:tav>
                                      </p:tavLst>
                                    </p:anim>
                                    <p:animEffect transition="in" filter="fade">
                                      <p:cBhvr>
                                        <p:cTn id="10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5" grpId="0" animBg="1"/>
      <p:bldP spid="5" grpId="1" animBg="1"/>
      <p:bldP spid="6" grpId="0" animBg="1"/>
      <p:bldP spid="6" grpId="1" animBg="1"/>
      <p:bldP spid="7" grpId="0" animBg="1"/>
      <p:bldP spid="7" grpId="1" animBg="1"/>
      <p:bldP spid="8" grpId="0" animBg="1"/>
      <p:bldP spid="9" grpId="0" animBg="1"/>
      <p:bldP spid="10" grpId="0" animBg="1"/>
      <p:bldP spid="14" grpId="0"/>
      <p:bldP spid="15" grpId="0"/>
      <p:bldP spid="16" grpId="0"/>
      <p:bldP spid="17" grpId="0"/>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6541152" y="1064052"/>
            <a:ext cx="4627213" cy="570766"/>
          </a:xfrm>
          <a:prstGeom prst="roundRect">
            <a:avLst>
              <a:gd name="adj" fmla="val 50000"/>
            </a:avLst>
          </a:prstGeom>
          <a:solidFill>
            <a:schemeClr val="accent1"/>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8" name="圆角矩形 37"/>
          <p:cNvSpPr/>
          <p:nvPr/>
        </p:nvSpPr>
        <p:spPr>
          <a:xfrm>
            <a:off x="6541152" y="1755577"/>
            <a:ext cx="4627213" cy="570766"/>
          </a:xfrm>
          <a:prstGeom prst="roundRect">
            <a:avLst>
              <a:gd name="adj" fmla="val 50000"/>
            </a:avLst>
          </a:prstGeom>
          <a:solidFill>
            <a:schemeClr val="accent2"/>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9" name="圆角矩形 38"/>
          <p:cNvSpPr/>
          <p:nvPr/>
        </p:nvSpPr>
        <p:spPr>
          <a:xfrm>
            <a:off x="6541152" y="2447102"/>
            <a:ext cx="4627213" cy="570766"/>
          </a:xfrm>
          <a:prstGeom prst="roundRect">
            <a:avLst>
              <a:gd name="adj" fmla="val 50000"/>
            </a:avLst>
          </a:prstGeom>
          <a:solidFill>
            <a:schemeClr val="accent3"/>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40" name="圆角矩形 39"/>
          <p:cNvSpPr/>
          <p:nvPr/>
        </p:nvSpPr>
        <p:spPr>
          <a:xfrm>
            <a:off x="6541152" y="3138626"/>
            <a:ext cx="4627213" cy="570766"/>
          </a:xfrm>
          <a:prstGeom prst="roundRect">
            <a:avLst>
              <a:gd name="adj" fmla="val 50000"/>
            </a:avLst>
          </a:prstGeom>
          <a:solidFill>
            <a:schemeClr val="accent4"/>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41" name="圆角矩形 40"/>
          <p:cNvSpPr/>
          <p:nvPr/>
        </p:nvSpPr>
        <p:spPr>
          <a:xfrm>
            <a:off x="6541152" y="3830150"/>
            <a:ext cx="4627213" cy="570766"/>
          </a:xfrm>
          <a:prstGeom prst="roundRect">
            <a:avLst>
              <a:gd name="adj" fmla="val 50000"/>
            </a:avLst>
          </a:prstGeom>
          <a:solidFill>
            <a:schemeClr val="accent1"/>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42" name="文本框 41"/>
          <p:cNvSpPr txBox="1"/>
          <p:nvPr/>
        </p:nvSpPr>
        <p:spPr>
          <a:xfrm>
            <a:off x="6808514" y="1103214"/>
            <a:ext cx="4092488" cy="492443"/>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PART 01   </a:t>
            </a:r>
            <a:r>
              <a:rPr lang="zh-CN" altLang="en-US" sz="2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作品摘要</a:t>
            </a:r>
          </a:p>
        </p:txBody>
      </p:sp>
      <p:sp>
        <p:nvSpPr>
          <p:cNvPr id="43" name="文本框 42"/>
          <p:cNvSpPr txBox="1"/>
          <p:nvPr/>
        </p:nvSpPr>
        <p:spPr>
          <a:xfrm>
            <a:off x="6808514" y="1794739"/>
            <a:ext cx="4092488" cy="492443"/>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PART 02   </a:t>
            </a:r>
            <a:r>
              <a:rPr lang="zh-CN" altLang="en-US" sz="2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问题需求</a:t>
            </a:r>
          </a:p>
        </p:txBody>
      </p:sp>
      <p:sp>
        <p:nvSpPr>
          <p:cNvPr id="44" name="文本框 43"/>
          <p:cNvSpPr txBox="1"/>
          <p:nvPr/>
        </p:nvSpPr>
        <p:spPr>
          <a:xfrm>
            <a:off x="6808514" y="2486264"/>
            <a:ext cx="4092488" cy="492443"/>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PART 03   </a:t>
            </a:r>
            <a:r>
              <a:rPr lang="zh-CN" altLang="en-US" sz="2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数据使用</a:t>
            </a:r>
          </a:p>
        </p:txBody>
      </p:sp>
      <p:sp>
        <p:nvSpPr>
          <p:cNvPr id="45" name="文本框 44"/>
          <p:cNvSpPr txBox="1"/>
          <p:nvPr/>
        </p:nvSpPr>
        <p:spPr>
          <a:xfrm>
            <a:off x="6808514" y="3177788"/>
            <a:ext cx="4092488" cy="492443"/>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PART 04   </a:t>
            </a:r>
            <a:r>
              <a:rPr lang="zh-CN" altLang="en-US" sz="2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解决方案</a:t>
            </a:r>
          </a:p>
        </p:txBody>
      </p:sp>
      <p:sp>
        <p:nvSpPr>
          <p:cNvPr id="46" name="文本框 45"/>
          <p:cNvSpPr txBox="1"/>
          <p:nvPr/>
        </p:nvSpPr>
        <p:spPr>
          <a:xfrm>
            <a:off x="6808514" y="3869312"/>
            <a:ext cx="4092488" cy="492443"/>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PART 05   </a:t>
            </a:r>
            <a:r>
              <a:rPr lang="zh-CN" altLang="en-US" sz="2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原型测试</a:t>
            </a:r>
          </a:p>
        </p:txBody>
      </p:sp>
      <p:sp>
        <p:nvSpPr>
          <p:cNvPr id="21" name="椭圆 20"/>
          <p:cNvSpPr/>
          <p:nvPr/>
        </p:nvSpPr>
        <p:spPr>
          <a:xfrm>
            <a:off x="4317674" y="4175369"/>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2" name="椭圆 21"/>
          <p:cNvSpPr/>
          <p:nvPr/>
        </p:nvSpPr>
        <p:spPr>
          <a:xfrm>
            <a:off x="1696123" y="1420897"/>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3" name="椭圆 22"/>
          <p:cNvSpPr/>
          <p:nvPr/>
        </p:nvSpPr>
        <p:spPr>
          <a:xfrm>
            <a:off x="1124487" y="3269986"/>
            <a:ext cx="770088" cy="770088"/>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4" name="椭圆 23"/>
          <p:cNvSpPr/>
          <p:nvPr/>
        </p:nvSpPr>
        <p:spPr>
          <a:xfrm>
            <a:off x="3894654" y="1349436"/>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6" name="椭圆 25"/>
          <p:cNvSpPr/>
          <p:nvPr/>
        </p:nvSpPr>
        <p:spPr>
          <a:xfrm>
            <a:off x="2421413" y="3796766"/>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7" name="椭圆 26"/>
          <p:cNvSpPr/>
          <p:nvPr/>
        </p:nvSpPr>
        <p:spPr>
          <a:xfrm>
            <a:off x="4763940" y="3110319"/>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8" name="椭圆 27"/>
          <p:cNvSpPr/>
          <p:nvPr/>
        </p:nvSpPr>
        <p:spPr>
          <a:xfrm>
            <a:off x="2394749" y="1683475"/>
            <a:ext cx="2568292" cy="2568292"/>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9" name="文本框 28"/>
          <p:cNvSpPr txBox="1"/>
          <p:nvPr/>
        </p:nvSpPr>
        <p:spPr>
          <a:xfrm>
            <a:off x="2817121" y="2204872"/>
            <a:ext cx="1723549" cy="1015663"/>
          </a:xfrm>
          <a:prstGeom prst="rect">
            <a:avLst/>
          </a:prstGeom>
          <a:noFill/>
          <a:effectLst/>
        </p:spPr>
        <p:txBody>
          <a:bodyPr wrap="none" rtlCol="0">
            <a:spAutoFit/>
          </a:bodyPr>
          <a:lstStyle/>
          <a:p>
            <a:pPr algn="ctr"/>
            <a:r>
              <a:rPr lang="zh-CN" altLang="en-US" sz="6000" b="1" dirty="0">
                <a:solidFill>
                  <a:schemeClr val="accent1"/>
                </a:solidFill>
                <a:latin typeface="微软雅黑" panose="020B0503020204020204" pitchFamily="34" charset="-122"/>
                <a:ea typeface="微软雅黑" panose="020B0503020204020204" pitchFamily="34" charset="-122"/>
              </a:rPr>
              <a:t>目录</a:t>
            </a:r>
          </a:p>
        </p:txBody>
      </p:sp>
      <p:sp>
        <p:nvSpPr>
          <p:cNvPr id="30" name="文本框 29"/>
          <p:cNvSpPr txBox="1"/>
          <p:nvPr/>
        </p:nvSpPr>
        <p:spPr>
          <a:xfrm>
            <a:off x="2505536" y="3232184"/>
            <a:ext cx="2346719" cy="523220"/>
          </a:xfrm>
          <a:prstGeom prst="rect">
            <a:avLst/>
          </a:prstGeom>
          <a:noFill/>
        </p:spPr>
        <p:txBody>
          <a:bodyPr wrap="square" rtlCol="0">
            <a:spAutoFit/>
          </a:bodyPr>
          <a:lstStyle/>
          <a:p>
            <a:pPr algn="ctr"/>
            <a:r>
              <a:rPr lang="en-US" altLang="zh-CN" sz="2800" dirty="0">
                <a:solidFill>
                  <a:srgbClr val="005973"/>
                </a:solidFill>
                <a:latin typeface="微软雅黑" panose="020B0503020204020204" pitchFamily="34" charset="-122"/>
                <a:ea typeface="微软雅黑" panose="020B0503020204020204" pitchFamily="34" charset="-122"/>
                <a:cs typeface="Aharoni" panose="02010803020104030203" pitchFamily="2" charset="-79"/>
              </a:rPr>
              <a:t>CONTENTS</a:t>
            </a:r>
          </a:p>
        </p:txBody>
      </p:sp>
      <p:sp>
        <p:nvSpPr>
          <p:cNvPr id="31" name="圆角矩形 39">
            <a:extLst>
              <a:ext uri="{FF2B5EF4-FFF2-40B4-BE49-F238E27FC236}">
                <a16:creationId xmlns:a16="http://schemas.microsoft.com/office/drawing/2014/main" xmlns="" id="{EE905A98-2E58-4A86-9303-ECC475366CC0}"/>
              </a:ext>
            </a:extLst>
          </p:cNvPr>
          <p:cNvSpPr/>
          <p:nvPr/>
        </p:nvSpPr>
        <p:spPr>
          <a:xfrm>
            <a:off x="6541152" y="4498915"/>
            <a:ext cx="4627213" cy="570766"/>
          </a:xfrm>
          <a:prstGeom prst="roundRect">
            <a:avLst>
              <a:gd name="adj" fmla="val 50000"/>
            </a:avLst>
          </a:prstGeom>
          <a:solidFill>
            <a:schemeClr val="accent4"/>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2" name="文本框 31">
            <a:extLst>
              <a:ext uri="{FF2B5EF4-FFF2-40B4-BE49-F238E27FC236}">
                <a16:creationId xmlns:a16="http://schemas.microsoft.com/office/drawing/2014/main" xmlns="" id="{76F55140-D39D-41C6-B07F-9F70ED653127}"/>
              </a:ext>
            </a:extLst>
          </p:cNvPr>
          <p:cNvSpPr txBox="1"/>
          <p:nvPr/>
        </p:nvSpPr>
        <p:spPr>
          <a:xfrm>
            <a:off x="6808514" y="4538077"/>
            <a:ext cx="4092488" cy="492443"/>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PART 06   </a:t>
            </a:r>
            <a:r>
              <a:rPr lang="zh-CN" altLang="en-US" sz="2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成果应用</a:t>
            </a:r>
          </a:p>
        </p:txBody>
      </p:sp>
      <p:sp>
        <p:nvSpPr>
          <p:cNvPr id="25" name="圆角矩形 35">
            <a:extLst>
              <a:ext uri="{FF2B5EF4-FFF2-40B4-BE49-F238E27FC236}">
                <a16:creationId xmlns:a16="http://schemas.microsoft.com/office/drawing/2014/main" xmlns="" id="{22DC0EB3-35DA-4759-9A08-9B5801C5B85A}"/>
              </a:ext>
            </a:extLst>
          </p:cNvPr>
          <p:cNvSpPr/>
          <p:nvPr/>
        </p:nvSpPr>
        <p:spPr>
          <a:xfrm>
            <a:off x="6541152" y="5167680"/>
            <a:ext cx="4627213" cy="570766"/>
          </a:xfrm>
          <a:prstGeom prst="roundRect">
            <a:avLst>
              <a:gd name="adj" fmla="val 50000"/>
            </a:avLst>
          </a:prstGeom>
          <a:solidFill>
            <a:schemeClr val="accent1"/>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3" name="文本框 32">
            <a:extLst>
              <a:ext uri="{FF2B5EF4-FFF2-40B4-BE49-F238E27FC236}">
                <a16:creationId xmlns:a16="http://schemas.microsoft.com/office/drawing/2014/main" xmlns="" id="{0CABDC7A-58F0-4E18-AA6E-002A11492559}"/>
              </a:ext>
            </a:extLst>
          </p:cNvPr>
          <p:cNvSpPr txBox="1"/>
          <p:nvPr/>
        </p:nvSpPr>
        <p:spPr>
          <a:xfrm>
            <a:off x="6808514" y="5206842"/>
            <a:ext cx="4092488" cy="492443"/>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PART 07   </a:t>
            </a:r>
            <a:r>
              <a:rPr lang="zh-CN" altLang="en-US" sz="2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haroni" panose="02010803020104030203" pitchFamily="2" charset="-79"/>
              </a:rPr>
              <a:t>价值导向</a:t>
            </a:r>
          </a:p>
        </p:txBody>
      </p:sp>
    </p:spTree>
    <p:extLst>
      <p:ext uri="{BB962C8B-B14F-4D97-AF65-F5344CB8AC3E}">
        <p14:creationId xmlns:p14="http://schemas.microsoft.com/office/powerpoint/2010/main" val="379521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250" fill="hold"/>
                                        <p:tgtEl>
                                          <p:spTgt spid="28"/>
                                        </p:tgtEl>
                                        <p:attrNameLst>
                                          <p:attrName>ppt_w</p:attrName>
                                        </p:attrNameLst>
                                      </p:cBhvr>
                                      <p:tavLst>
                                        <p:tav tm="0">
                                          <p:val>
                                            <p:fltVal val="0"/>
                                          </p:val>
                                        </p:tav>
                                        <p:tav tm="100000">
                                          <p:val>
                                            <p:strVal val="#ppt_w"/>
                                          </p:val>
                                        </p:tav>
                                      </p:tavLst>
                                    </p:anim>
                                    <p:anim calcmode="lin" valueType="num">
                                      <p:cBhvr>
                                        <p:cTn id="8" dur="250" fill="hold"/>
                                        <p:tgtEl>
                                          <p:spTgt spid="28"/>
                                        </p:tgtEl>
                                        <p:attrNameLst>
                                          <p:attrName>ppt_h</p:attrName>
                                        </p:attrNameLst>
                                      </p:cBhvr>
                                      <p:tavLst>
                                        <p:tav tm="0">
                                          <p:val>
                                            <p:fltVal val="0"/>
                                          </p:val>
                                        </p:tav>
                                        <p:tav tm="100000">
                                          <p:val>
                                            <p:strVal val="#ppt_h"/>
                                          </p:val>
                                        </p:tav>
                                      </p:tavLst>
                                    </p:anim>
                                    <p:animEffect transition="in" filter="fade">
                                      <p:cBhvr>
                                        <p:cTn id="9" dur="250"/>
                                        <p:tgtEl>
                                          <p:spTgt spid="28"/>
                                        </p:tgtEl>
                                      </p:cBhvr>
                                    </p:animEffect>
                                  </p:childTnLst>
                                </p:cTn>
                              </p:par>
                              <p:par>
                                <p:cTn id="10" presetID="6" presetClass="emph" presetSubtype="0" decel="100000" fill="hold" grpId="1" nodeType="withEffect">
                                  <p:stCondLst>
                                    <p:cond delay="200"/>
                                  </p:stCondLst>
                                  <p:childTnLst>
                                    <p:animScale>
                                      <p:cBhvr>
                                        <p:cTn id="11" dur="250" fill="hold"/>
                                        <p:tgtEl>
                                          <p:spTgt spid="28"/>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8"/>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29"/>
                                        </p:tgtEl>
                                        <p:attrNameLst>
                                          <p:attrName>style.visibility</p:attrName>
                                        </p:attrNameLst>
                                      </p:cBhvr>
                                      <p:to>
                                        <p:strVal val="visible"/>
                                      </p:to>
                                    </p:set>
                                    <p:anim calcmode="lin" valueType="num">
                                      <p:cBhvr>
                                        <p:cTn id="16" dur="250" fill="hold"/>
                                        <p:tgtEl>
                                          <p:spTgt spid="29"/>
                                        </p:tgtEl>
                                        <p:attrNameLst>
                                          <p:attrName>ppt_w</p:attrName>
                                        </p:attrNameLst>
                                      </p:cBhvr>
                                      <p:tavLst>
                                        <p:tav tm="0">
                                          <p:val>
                                            <p:fltVal val="0"/>
                                          </p:val>
                                        </p:tav>
                                        <p:tav tm="100000">
                                          <p:val>
                                            <p:strVal val="#ppt_w"/>
                                          </p:val>
                                        </p:tav>
                                      </p:tavLst>
                                    </p:anim>
                                    <p:anim calcmode="lin" valueType="num">
                                      <p:cBhvr>
                                        <p:cTn id="17" dur="250" fill="hold"/>
                                        <p:tgtEl>
                                          <p:spTgt spid="29"/>
                                        </p:tgtEl>
                                        <p:attrNameLst>
                                          <p:attrName>ppt_h</p:attrName>
                                        </p:attrNameLst>
                                      </p:cBhvr>
                                      <p:tavLst>
                                        <p:tav tm="0">
                                          <p:val>
                                            <p:fltVal val="0"/>
                                          </p:val>
                                        </p:tav>
                                        <p:tav tm="100000">
                                          <p:val>
                                            <p:strVal val="#ppt_h"/>
                                          </p:val>
                                        </p:tav>
                                      </p:tavLst>
                                    </p:anim>
                                    <p:animEffect transition="in" filter="fade">
                                      <p:cBhvr>
                                        <p:cTn id="18" dur="250"/>
                                        <p:tgtEl>
                                          <p:spTgt spid="29"/>
                                        </p:tgtEl>
                                      </p:cBhvr>
                                    </p:animEffect>
                                  </p:childTnLst>
                                </p:cTn>
                              </p:par>
                              <p:par>
                                <p:cTn id="19" presetID="6" presetClass="emph" presetSubtype="0" decel="100000" fill="hold" grpId="1" nodeType="withEffect">
                                  <p:stCondLst>
                                    <p:cond delay="600"/>
                                  </p:stCondLst>
                                  <p:childTnLst>
                                    <p:animScale>
                                      <p:cBhvr>
                                        <p:cTn id="20" dur="250" fill="hold"/>
                                        <p:tgtEl>
                                          <p:spTgt spid="29"/>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29"/>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50" fill="hold"/>
                                        <p:tgtEl>
                                          <p:spTgt spid="30"/>
                                        </p:tgtEl>
                                        <p:attrNameLst>
                                          <p:attrName>ppt_w</p:attrName>
                                        </p:attrNameLst>
                                      </p:cBhvr>
                                      <p:tavLst>
                                        <p:tav tm="0">
                                          <p:val>
                                            <p:fltVal val="0"/>
                                          </p:val>
                                        </p:tav>
                                        <p:tav tm="100000">
                                          <p:val>
                                            <p:strVal val="#ppt_w"/>
                                          </p:val>
                                        </p:tav>
                                      </p:tavLst>
                                    </p:anim>
                                    <p:anim calcmode="lin" valueType="num">
                                      <p:cBhvr>
                                        <p:cTn id="26" dur="250" fill="hold"/>
                                        <p:tgtEl>
                                          <p:spTgt spid="30"/>
                                        </p:tgtEl>
                                        <p:attrNameLst>
                                          <p:attrName>ppt_h</p:attrName>
                                        </p:attrNameLst>
                                      </p:cBhvr>
                                      <p:tavLst>
                                        <p:tav tm="0">
                                          <p:val>
                                            <p:fltVal val="0"/>
                                          </p:val>
                                        </p:tav>
                                        <p:tav tm="100000">
                                          <p:val>
                                            <p:strVal val="#ppt_h"/>
                                          </p:val>
                                        </p:tav>
                                      </p:tavLst>
                                    </p:anim>
                                    <p:animEffect transition="in" filter="fade">
                                      <p:cBhvr>
                                        <p:cTn id="27" dur="250"/>
                                        <p:tgtEl>
                                          <p:spTgt spid="30"/>
                                        </p:tgtEl>
                                      </p:cBhvr>
                                    </p:animEffect>
                                  </p:childTnLst>
                                </p:cTn>
                              </p:par>
                              <p:par>
                                <p:cTn id="28" presetID="6" presetClass="emph" presetSubtype="0" decel="100000" fill="hold" grpId="1" nodeType="withEffect">
                                  <p:stCondLst>
                                    <p:cond delay="800"/>
                                  </p:stCondLst>
                                  <p:childTnLst>
                                    <p:animScale>
                                      <p:cBhvr>
                                        <p:cTn id="29" dur="250" fill="hold"/>
                                        <p:tgtEl>
                                          <p:spTgt spid="30"/>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30"/>
                                        </p:tgtEl>
                                      </p:cBhvr>
                                      <p:by x="83000" y="83000"/>
                                    </p:animScale>
                                  </p:childTnLst>
                                </p:cTn>
                              </p:par>
                            </p:childTnLst>
                          </p:cTn>
                        </p:par>
                        <p:par>
                          <p:cTn id="32" fill="hold">
                            <p:stCondLst>
                              <p:cond delay="1250"/>
                            </p:stCondLst>
                            <p:childTnLst>
                              <p:par>
                                <p:cTn id="33" presetID="53" presetClass="entr" presetSubtype="16" fill="hold" grpId="0" nodeType="afterEffect">
                                  <p:stCondLst>
                                    <p:cond delay="20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par>
                                <p:cTn id="43" presetID="53" presetClass="entr" presetSubtype="16" fill="hold" grpId="0" nodeType="withEffect">
                                  <p:stCondLst>
                                    <p:cond delay="40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fltVal val="0"/>
                                          </p:val>
                                        </p:tav>
                                        <p:tav tm="100000">
                                          <p:val>
                                            <p:strVal val="#ppt_h"/>
                                          </p:val>
                                        </p:tav>
                                      </p:tavLst>
                                    </p:anim>
                                    <p:animEffect transition="in" filter="fade">
                                      <p:cBhvr>
                                        <p:cTn id="52" dur="500"/>
                                        <p:tgtEl>
                                          <p:spTgt spid="21"/>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par>
                                <p:cTn id="58" presetID="53" presetClass="entr" presetSubtype="16" fill="hold" grpId="0" nodeType="withEffect">
                                  <p:stCondLst>
                                    <p:cond delay="40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childTnLst>
                                </p:cTn>
                              </p:par>
                            </p:childTnLst>
                          </p:cTn>
                        </p:par>
                        <p:par>
                          <p:cTn id="63" fill="hold">
                            <p:stCondLst>
                              <p:cond delay="2150"/>
                            </p:stCondLst>
                            <p:childTnLst>
                              <p:par>
                                <p:cTn id="64" presetID="2" presetClass="entr" presetSubtype="2" fill="hold" grpId="0" nodeType="after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1+#ppt_w/2"/>
                                          </p:val>
                                        </p:tav>
                                        <p:tav tm="100000">
                                          <p:val>
                                            <p:strVal val="#ppt_x"/>
                                          </p:val>
                                        </p:tav>
                                      </p:tavLst>
                                    </p:anim>
                                    <p:anim calcmode="lin" valueType="num">
                                      <p:cBhvr additive="base">
                                        <p:cTn id="67" dur="500" fill="hold"/>
                                        <p:tgtEl>
                                          <p:spTgt spid="36"/>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200"/>
                                  </p:stCondLst>
                                  <p:childTnLst>
                                    <p:set>
                                      <p:cBhvr>
                                        <p:cTn id="69" dur="1" fill="hold">
                                          <p:stCondLst>
                                            <p:cond delay="0"/>
                                          </p:stCondLst>
                                        </p:cTn>
                                        <p:tgtEl>
                                          <p:spTgt spid="38"/>
                                        </p:tgtEl>
                                        <p:attrNameLst>
                                          <p:attrName>style.visibility</p:attrName>
                                        </p:attrNameLst>
                                      </p:cBhvr>
                                      <p:to>
                                        <p:strVal val="visible"/>
                                      </p:to>
                                    </p:set>
                                    <p:anim calcmode="lin" valueType="num">
                                      <p:cBhvr additive="base">
                                        <p:cTn id="70" dur="500" fill="hold"/>
                                        <p:tgtEl>
                                          <p:spTgt spid="38"/>
                                        </p:tgtEl>
                                        <p:attrNameLst>
                                          <p:attrName>ppt_x</p:attrName>
                                        </p:attrNameLst>
                                      </p:cBhvr>
                                      <p:tavLst>
                                        <p:tav tm="0">
                                          <p:val>
                                            <p:strVal val="1+#ppt_w/2"/>
                                          </p:val>
                                        </p:tav>
                                        <p:tav tm="100000">
                                          <p:val>
                                            <p:strVal val="#ppt_x"/>
                                          </p:val>
                                        </p:tav>
                                      </p:tavLst>
                                    </p:anim>
                                    <p:anim calcmode="lin" valueType="num">
                                      <p:cBhvr additive="base">
                                        <p:cTn id="71" dur="500" fill="hold"/>
                                        <p:tgtEl>
                                          <p:spTgt spid="38"/>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40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fill="hold"/>
                                        <p:tgtEl>
                                          <p:spTgt spid="39"/>
                                        </p:tgtEl>
                                        <p:attrNameLst>
                                          <p:attrName>ppt_x</p:attrName>
                                        </p:attrNameLst>
                                      </p:cBhvr>
                                      <p:tavLst>
                                        <p:tav tm="0">
                                          <p:val>
                                            <p:strVal val="1+#ppt_w/2"/>
                                          </p:val>
                                        </p:tav>
                                        <p:tav tm="100000">
                                          <p:val>
                                            <p:strVal val="#ppt_x"/>
                                          </p:val>
                                        </p:tav>
                                      </p:tavLst>
                                    </p:anim>
                                    <p:anim calcmode="lin" valueType="num">
                                      <p:cBhvr additive="base">
                                        <p:cTn id="75" dur="500" fill="hold"/>
                                        <p:tgtEl>
                                          <p:spTgt spid="39"/>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600"/>
                                  </p:stCondLst>
                                  <p:childTnLst>
                                    <p:set>
                                      <p:cBhvr>
                                        <p:cTn id="77" dur="1" fill="hold">
                                          <p:stCondLst>
                                            <p:cond delay="0"/>
                                          </p:stCondLst>
                                        </p:cTn>
                                        <p:tgtEl>
                                          <p:spTgt spid="40"/>
                                        </p:tgtEl>
                                        <p:attrNameLst>
                                          <p:attrName>style.visibility</p:attrName>
                                        </p:attrNameLst>
                                      </p:cBhvr>
                                      <p:to>
                                        <p:strVal val="visible"/>
                                      </p:to>
                                    </p:set>
                                    <p:anim calcmode="lin" valueType="num">
                                      <p:cBhvr additive="base">
                                        <p:cTn id="78" dur="500" fill="hold"/>
                                        <p:tgtEl>
                                          <p:spTgt spid="40"/>
                                        </p:tgtEl>
                                        <p:attrNameLst>
                                          <p:attrName>ppt_x</p:attrName>
                                        </p:attrNameLst>
                                      </p:cBhvr>
                                      <p:tavLst>
                                        <p:tav tm="0">
                                          <p:val>
                                            <p:strVal val="1+#ppt_w/2"/>
                                          </p:val>
                                        </p:tav>
                                        <p:tav tm="100000">
                                          <p:val>
                                            <p:strVal val="#ppt_x"/>
                                          </p:val>
                                        </p:tav>
                                      </p:tavLst>
                                    </p:anim>
                                    <p:anim calcmode="lin" valueType="num">
                                      <p:cBhvr additive="base">
                                        <p:cTn id="79" dur="500" fill="hold"/>
                                        <p:tgtEl>
                                          <p:spTgt spid="40"/>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80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1+#ppt_w/2"/>
                                          </p:val>
                                        </p:tav>
                                        <p:tav tm="100000">
                                          <p:val>
                                            <p:strVal val="#ppt_x"/>
                                          </p:val>
                                        </p:tav>
                                      </p:tavLst>
                                    </p:anim>
                                    <p:anim calcmode="lin" valueType="num">
                                      <p:cBhvr additive="base">
                                        <p:cTn id="83" dur="500" fill="hold"/>
                                        <p:tgtEl>
                                          <p:spTgt spid="41"/>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100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1+#ppt_w/2"/>
                                          </p:val>
                                        </p:tav>
                                        <p:tav tm="100000">
                                          <p:val>
                                            <p:strVal val="#ppt_x"/>
                                          </p:val>
                                        </p:tav>
                                      </p:tavLst>
                                    </p:anim>
                                    <p:anim calcmode="lin" valueType="num">
                                      <p:cBhvr additive="base">
                                        <p:cTn id="87" dur="500" fill="hold"/>
                                        <p:tgtEl>
                                          <p:spTgt spid="31"/>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1200"/>
                                  </p:stCondLst>
                                  <p:childTnLst>
                                    <p:set>
                                      <p:cBhvr>
                                        <p:cTn id="89" dur="1" fill="hold">
                                          <p:stCondLst>
                                            <p:cond delay="0"/>
                                          </p:stCondLst>
                                        </p:cTn>
                                        <p:tgtEl>
                                          <p:spTgt spid="25"/>
                                        </p:tgtEl>
                                        <p:attrNameLst>
                                          <p:attrName>style.visibility</p:attrName>
                                        </p:attrNameLst>
                                      </p:cBhvr>
                                      <p:to>
                                        <p:strVal val="visible"/>
                                      </p:to>
                                    </p:set>
                                    <p:anim calcmode="lin" valueType="num">
                                      <p:cBhvr additive="base">
                                        <p:cTn id="90" dur="500" fill="hold"/>
                                        <p:tgtEl>
                                          <p:spTgt spid="25"/>
                                        </p:tgtEl>
                                        <p:attrNameLst>
                                          <p:attrName>ppt_x</p:attrName>
                                        </p:attrNameLst>
                                      </p:cBhvr>
                                      <p:tavLst>
                                        <p:tav tm="0">
                                          <p:val>
                                            <p:strVal val="1+#ppt_w/2"/>
                                          </p:val>
                                        </p:tav>
                                        <p:tav tm="100000">
                                          <p:val>
                                            <p:strVal val="#ppt_x"/>
                                          </p:val>
                                        </p:tav>
                                      </p:tavLst>
                                    </p:anim>
                                    <p:anim calcmode="lin" valueType="num">
                                      <p:cBhvr additive="base">
                                        <p:cTn id="91" dur="500" fill="hold"/>
                                        <p:tgtEl>
                                          <p:spTgt spid="25"/>
                                        </p:tgtEl>
                                        <p:attrNameLst>
                                          <p:attrName>ppt_y</p:attrName>
                                        </p:attrNameLst>
                                      </p:cBhvr>
                                      <p:tavLst>
                                        <p:tav tm="0">
                                          <p:val>
                                            <p:strVal val="#ppt_y"/>
                                          </p:val>
                                        </p:tav>
                                        <p:tav tm="100000">
                                          <p:val>
                                            <p:strVal val="#ppt_y"/>
                                          </p:val>
                                        </p:tav>
                                      </p:tavLst>
                                    </p:anim>
                                  </p:childTnLst>
                                </p:cTn>
                              </p:par>
                            </p:childTnLst>
                          </p:cTn>
                        </p:par>
                        <p:par>
                          <p:cTn id="92" fill="hold">
                            <p:stCondLst>
                              <p:cond delay="3850"/>
                            </p:stCondLst>
                            <p:childTnLst>
                              <p:par>
                                <p:cTn id="93" presetID="53" presetClass="entr" presetSubtype="16"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500" fill="hold"/>
                                        <p:tgtEl>
                                          <p:spTgt spid="42"/>
                                        </p:tgtEl>
                                        <p:attrNameLst>
                                          <p:attrName>ppt_w</p:attrName>
                                        </p:attrNameLst>
                                      </p:cBhvr>
                                      <p:tavLst>
                                        <p:tav tm="0">
                                          <p:val>
                                            <p:fltVal val="0"/>
                                          </p:val>
                                        </p:tav>
                                        <p:tav tm="100000">
                                          <p:val>
                                            <p:strVal val="#ppt_w"/>
                                          </p:val>
                                        </p:tav>
                                      </p:tavLst>
                                    </p:anim>
                                    <p:anim calcmode="lin" valueType="num">
                                      <p:cBhvr>
                                        <p:cTn id="96" dur="500" fill="hold"/>
                                        <p:tgtEl>
                                          <p:spTgt spid="42"/>
                                        </p:tgtEl>
                                        <p:attrNameLst>
                                          <p:attrName>ppt_h</p:attrName>
                                        </p:attrNameLst>
                                      </p:cBhvr>
                                      <p:tavLst>
                                        <p:tav tm="0">
                                          <p:val>
                                            <p:fltVal val="0"/>
                                          </p:val>
                                        </p:tav>
                                        <p:tav tm="100000">
                                          <p:val>
                                            <p:strVal val="#ppt_h"/>
                                          </p:val>
                                        </p:tav>
                                      </p:tavLst>
                                    </p:anim>
                                    <p:animEffect transition="in" filter="fade">
                                      <p:cBhvr>
                                        <p:cTn id="97" dur="500"/>
                                        <p:tgtEl>
                                          <p:spTgt spid="42"/>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43"/>
                                        </p:tgtEl>
                                        <p:attrNameLst>
                                          <p:attrName>style.visibility</p:attrName>
                                        </p:attrNameLst>
                                      </p:cBhvr>
                                      <p:to>
                                        <p:strVal val="visible"/>
                                      </p:to>
                                    </p:set>
                                    <p:anim calcmode="lin" valueType="num">
                                      <p:cBhvr>
                                        <p:cTn id="100" dur="500" fill="hold"/>
                                        <p:tgtEl>
                                          <p:spTgt spid="43"/>
                                        </p:tgtEl>
                                        <p:attrNameLst>
                                          <p:attrName>ppt_w</p:attrName>
                                        </p:attrNameLst>
                                      </p:cBhvr>
                                      <p:tavLst>
                                        <p:tav tm="0">
                                          <p:val>
                                            <p:fltVal val="0"/>
                                          </p:val>
                                        </p:tav>
                                        <p:tav tm="100000">
                                          <p:val>
                                            <p:strVal val="#ppt_w"/>
                                          </p:val>
                                        </p:tav>
                                      </p:tavLst>
                                    </p:anim>
                                    <p:anim calcmode="lin" valueType="num">
                                      <p:cBhvr>
                                        <p:cTn id="101" dur="500" fill="hold"/>
                                        <p:tgtEl>
                                          <p:spTgt spid="43"/>
                                        </p:tgtEl>
                                        <p:attrNameLst>
                                          <p:attrName>ppt_h</p:attrName>
                                        </p:attrNameLst>
                                      </p:cBhvr>
                                      <p:tavLst>
                                        <p:tav tm="0">
                                          <p:val>
                                            <p:fltVal val="0"/>
                                          </p:val>
                                        </p:tav>
                                        <p:tav tm="100000">
                                          <p:val>
                                            <p:strVal val="#ppt_h"/>
                                          </p:val>
                                        </p:tav>
                                      </p:tavLst>
                                    </p:anim>
                                    <p:animEffect transition="in" filter="fade">
                                      <p:cBhvr>
                                        <p:cTn id="102" dur="500"/>
                                        <p:tgtEl>
                                          <p:spTgt spid="43"/>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44"/>
                                        </p:tgtEl>
                                        <p:attrNameLst>
                                          <p:attrName>style.visibility</p:attrName>
                                        </p:attrNameLst>
                                      </p:cBhvr>
                                      <p:to>
                                        <p:strVal val="visible"/>
                                      </p:to>
                                    </p:set>
                                    <p:anim calcmode="lin" valueType="num">
                                      <p:cBhvr>
                                        <p:cTn id="105" dur="500" fill="hold"/>
                                        <p:tgtEl>
                                          <p:spTgt spid="44"/>
                                        </p:tgtEl>
                                        <p:attrNameLst>
                                          <p:attrName>ppt_w</p:attrName>
                                        </p:attrNameLst>
                                      </p:cBhvr>
                                      <p:tavLst>
                                        <p:tav tm="0">
                                          <p:val>
                                            <p:fltVal val="0"/>
                                          </p:val>
                                        </p:tav>
                                        <p:tav tm="100000">
                                          <p:val>
                                            <p:strVal val="#ppt_w"/>
                                          </p:val>
                                        </p:tav>
                                      </p:tavLst>
                                    </p:anim>
                                    <p:anim calcmode="lin" valueType="num">
                                      <p:cBhvr>
                                        <p:cTn id="106" dur="500" fill="hold"/>
                                        <p:tgtEl>
                                          <p:spTgt spid="44"/>
                                        </p:tgtEl>
                                        <p:attrNameLst>
                                          <p:attrName>ppt_h</p:attrName>
                                        </p:attrNameLst>
                                      </p:cBhvr>
                                      <p:tavLst>
                                        <p:tav tm="0">
                                          <p:val>
                                            <p:fltVal val="0"/>
                                          </p:val>
                                        </p:tav>
                                        <p:tav tm="100000">
                                          <p:val>
                                            <p:strVal val="#ppt_h"/>
                                          </p:val>
                                        </p:tav>
                                      </p:tavLst>
                                    </p:anim>
                                    <p:animEffect transition="in" filter="fade">
                                      <p:cBhvr>
                                        <p:cTn id="107" dur="500"/>
                                        <p:tgtEl>
                                          <p:spTgt spid="44"/>
                                        </p:tgtEl>
                                      </p:cBhvr>
                                    </p:animEffect>
                                  </p:childTnLst>
                                </p:cTn>
                              </p:par>
                              <p:par>
                                <p:cTn id="108" presetID="53" presetClass="entr" presetSubtype="16" fill="hold" grpId="0" nodeType="withEffect">
                                  <p:stCondLst>
                                    <p:cond delay="600"/>
                                  </p:stCondLst>
                                  <p:childTnLst>
                                    <p:set>
                                      <p:cBhvr>
                                        <p:cTn id="109" dur="1" fill="hold">
                                          <p:stCondLst>
                                            <p:cond delay="0"/>
                                          </p:stCondLst>
                                        </p:cTn>
                                        <p:tgtEl>
                                          <p:spTgt spid="45"/>
                                        </p:tgtEl>
                                        <p:attrNameLst>
                                          <p:attrName>style.visibility</p:attrName>
                                        </p:attrNameLst>
                                      </p:cBhvr>
                                      <p:to>
                                        <p:strVal val="visible"/>
                                      </p:to>
                                    </p:set>
                                    <p:anim calcmode="lin" valueType="num">
                                      <p:cBhvr>
                                        <p:cTn id="110" dur="500" fill="hold"/>
                                        <p:tgtEl>
                                          <p:spTgt spid="45"/>
                                        </p:tgtEl>
                                        <p:attrNameLst>
                                          <p:attrName>ppt_w</p:attrName>
                                        </p:attrNameLst>
                                      </p:cBhvr>
                                      <p:tavLst>
                                        <p:tav tm="0">
                                          <p:val>
                                            <p:fltVal val="0"/>
                                          </p:val>
                                        </p:tav>
                                        <p:tav tm="100000">
                                          <p:val>
                                            <p:strVal val="#ppt_w"/>
                                          </p:val>
                                        </p:tav>
                                      </p:tavLst>
                                    </p:anim>
                                    <p:anim calcmode="lin" valueType="num">
                                      <p:cBhvr>
                                        <p:cTn id="111" dur="500" fill="hold"/>
                                        <p:tgtEl>
                                          <p:spTgt spid="45"/>
                                        </p:tgtEl>
                                        <p:attrNameLst>
                                          <p:attrName>ppt_h</p:attrName>
                                        </p:attrNameLst>
                                      </p:cBhvr>
                                      <p:tavLst>
                                        <p:tav tm="0">
                                          <p:val>
                                            <p:fltVal val="0"/>
                                          </p:val>
                                        </p:tav>
                                        <p:tav tm="100000">
                                          <p:val>
                                            <p:strVal val="#ppt_h"/>
                                          </p:val>
                                        </p:tav>
                                      </p:tavLst>
                                    </p:anim>
                                    <p:animEffect transition="in" filter="fade">
                                      <p:cBhvr>
                                        <p:cTn id="112" dur="500"/>
                                        <p:tgtEl>
                                          <p:spTgt spid="45"/>
                                        </p:tgtEl>
                                      </p:cBhvr>
                                    </p:animEffect>
                                  </p:childTnLst>
                                </p:cTn>
                              </p:par>
                              <p:par>
                                <p:cTn id="113" presetID="53" presetClass="entr" presetSubtype="16" fill="hold" grpId="0" nodeType="withEffect">
                                  <p:stCondLst>
                                    <p:cond delay="800"/>
                                  </p:stCondLst>
                                  <p:childTnLst>
                                    <p:set>
                                      <p:cBhvr>
                                        <p:cTn id="114" dur="1" fill="hold">
                                          <p:stCondLst>
                                            <p:cond delay="0"/>
                                          </p:stCondLst>
                                        </p:cTn>
                                        <p:tgtEl>
                                          <p:spTgt spid="46"/>
                                        </p:tgtEl>
                                        <p:attrNameLst>
                                          <p:attrName>style.visibility</p:attrName>
                                        </p:attrNameLst>
                                      </p:cBhvr>
                                      <p:to>
                                        <p:strVal val="visible"/>
                                      </p:to>
                                    </p:set>
                                    <p:anim calcmode="lin" valueType="num">
                                      <p:cBhvr>
                                        <p:cTn id="115" dur="500" fill="hold"/>
                                        <p:tgtEl>
                                          <p:spTgt spid="46"/>
                                        </p:tgtEl>
                                        <p:attrNameLst>
                                          <p:attrName>ppt_w</p:attrName>
                                        </p:attrNameLst>
                                      </p:cBhvr>
                                      <p:tavLst>
                                        <p:tav tm="0">
                                          <p:val>
                                            <p:fltVal val="0"/>
                                          </p:val>
                                        </p:tav>
                                        <p:tav tm="100000">
                                          <p:val>
                                            <p:strVal val="#ppt_w"/>
                                          </p:val>
                                        </p:tav>
                                      </p:tavLst>
                                    </p:anim>
                                    <p:anim calcmode="lin" valueType="num">
                                      <p:cBhvr>
                                        <p:cTn id="116" dur="500" fill="hold"/>
                                        <p:tgtEl>
                                          <p:spTgt spid="46"/>
                                        </p:tgtEl>
                                        <p:attrNameLst>
                                          <p:attrName>ppt_h</p:attrName>
                                        </p:attrNameLst>
                                      </p:cBhvr>
                                      <p:tavLst>
                                        <p:tav tm="0">
                                          <p:val>
                                            <p:fltVal val="0"/>
                                          </p:val>
                                        </p:tav>
                                        <p:tav tm="100000">
                                          <p:val>
                                            <p:strVal val="#ppt_h"/>
                                          </p:val>
                                        </p:tav>
                                      </p:tavLst>
                                    </p:anim>
                                    <p:animEffect transition="in" filter="fade">
                                      <p:cBhvr>
                                        <p:cTn id="117" dur="500"/>
                                        <p:tgtEl>
                                          <p:spTgt spid="46"/>
                                        </p:tgtEl>
                                      </p:cBhvr>
                                    </p:animEffect>
                                  </p:childTnLst>
                                </p:cTn>
                              </p:par>
                              <p:par>
                                <p:cTn id="118" presetID="53" presetClass="entr" presetSubtype="16" fill="hold" grpId="0" nodeType="withEffect">
                                  <p:stCondLst>
                                    <p:cond delay="1000"/>
                                  </p:stCondLst>
                                  <p:childTnLst>
                                    <p:set>
                                      <p:cBhvr>
                                        <p:cTn id="119" dur="1" fill="hold">
                                          <p:stCondLst>
                                            <p:cond delay="0"/>
                                          </p:stCondLst>
                                        </p:cTn>
                                        <p:tgtEl>
                                          <p:spTgt spid="32"/>
                                        </p:tgtEl>
                                        <p:attrNameLst>
                                          <p:attrName>style.visibility</p:attrName>
                                        </p:attrNameLst>
                                      </p:cBhvr>
                                      <p:to>
                                        <p:strVal val="visible"/>
                                      </p:to>
                                    </p:set>
                                    <p:anim calcmode="lin" valueType="num">
                                      <p:cBhvr>
                                        <p:cTn id="120" dur="500" fill="hold"/>
                                        <p:tgtEl>
                                          <p:spTgt spid="32"/>
                                        </p:tgtEl>
                                        <p:attrNameLst>
                                          <p:attrName>ppt_w</p:attrName>
                                        </p:attrNameLst>
                                      </p:cBhvr>
                                      <p:tavLst>
                                        <p:tav tm="0">
                                          <p:val>
                                            <p:fltVal val="0"/>
                                          </p:val>
                                        </p:tav>
                                        <p:tav tm="100000">
                                          <p:val>
                                            <p:strVal val="#ppt_w"/>
                                          </p:val>
                                        </p:tav>
                                      </p:tavLst>
                                    </p:anim>
                                    <p:anim calcmode="lin" valueType="num">
                                      <p:cBhvr>
                                        <p:cTn id="121" dur="500" fill="hold"/>
                                        <p:tgtEl>
                                          <p:spTgt spid="32"/>
                                        </p:tgtEl>
                                        <p:attrNameLst>
                                          <p:attrName>ppt_h</p:attrName>
                                        </p:attrNameLst>
                                      </p:cBhvr>
                                      <p:tavLst>
                                        <p:tav tm="0">
                                          <p:val>
                                            <p:fltVal val="0"/>
                                          </p:val>
                                        </p:tav>
                                        <p:tav tm="100000">
                                          <p:val>
                                            <p:strVal val="#ppt_h"/>
                                          </p:val>
                                        </p:tav>
                                      </p:tavLst>
                                    </p:anim>
                                    <p:animEffect transition="in" filter="fade">
                                      <p:cBhvr>
                                        <p:cTn id="122" dur="500"/>
                                        <p:tgtEl>
                                          <p:spTgt spid="32"/>
                                        </p:tgtEl>
                                      </p:cBhvr>
                                    </p:animEffect>
                                  </p:childTnLst>
                                </p:cTn>
                              </p:par>
                              <p:par>
                                <p:cTn id="123" presetID="53" presetClass="entr" presetSubtype="16" fill="hold" grpId="0" nodeType="withEffect">
                                  <p:stCondLst>
                                    <p:cond delay="1200"/>
                                  </p:stCondLst>
                                  <p:childTnLst>
                                    <p:set>
                                      <p:cBhvr>
                                        <p:cTn id="124" dur="1" fill="hold">
                                          <p:stCondLst>
                                            <p:cond delay="0"/>
                                          </p:stCondLst>
                                        </p:cTn>
                                        <p:tgtEl>
                                          <p:spTgt spid="33"/>
                                        </p:tgtEl>
                                        <p:attrNameLst>
                                          <p:attrName>style.visibility</p:attrName>
                                        </p:attrNameLst>
                                      </p:cBhvr>
                                      <p:to>
                                        <p:strVal val="visible"/>
                                      </p:to>
                                    </p:set>
                                    <p:anim calcmode="lin" valueType="num">
                                      <p:cBhvr>
                                        <p:cTn id="125" dur="500" fill="hold"/>
                                        <p:tgtEl>
                                          <p:spTgt spid="33"/>
                                        </p:tgtEl>
                                        <p:attrNameLst>
                                          <p:attrName>ppt_w</p:attrName>
                                        </p:attrNameLst>
                                      </p:cBhvr>
                                      <p:tavLst>
                                        <p:tav tm="0">
                                          <p:val>
                                            <p:fltVal val="0"/>
                                          </p:val>
                                        </p:tav>
                                        <p:tav tm="100000">
                                          <p:val>
                                            <p:strVal val="#ppt_w"/>
                                          </p:val>
                                        </p:tav>
                                      </p:tavLst>
                                    </p:anim>
                                    <p:anim calcmode="lin" valueType="num">
                                      <p:cBhvr>
                                        <p:cTn id="126" dur="500" fill="hold"/>
                                        <p:tgtEl>
                                          <p:spTgt spid="33"/>
                                        </p:tgtEl>
                                        <p:attrNameLst>
                                          <p:attrName>ppt_h</p:attrName>
                                        </p:attrNameLst>
                                      </p:cBhvr>
                                      <p:tavLst>
                                        <p:tav tm="0">
                                          <p:val>
                                            <p:fltVal val="0"/>
                                          </p:val>
                                        </p:tav>
                                        <p:tav tm="100000">
                                          <p:val>
                                            <p:strVal val="#ppt_h"/>
                                          </p:val>
                                        </p:tav>
                                      </p:tavLst>
                                    </p:anim>
                                    <p:animEffect transition="in" filter="fade">
                                      <p:cBhvr>
                                        <p:cTn id="1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0" grpId="0" animBg="1"/>
      <p:bldP spid="41" grpId="0" animBg="1"/>
      <p:bldP spid="42" grpId="0"/>
      <p:bldP spid="43" grpId="0"/>
      <p:bldP spid="44" grpId="0"/>
      <p:bldP spid="45" grpId="0"/>
      <p:bldP spid="46" grpId="0"/>
      <p:bldP spid="21" grpId="0" animBg="1"/>
      <p:bldP spid="22" grpId="0" animBg="1"/>
      <p:bldP spid="23" grpId="0" animBg="1"/>
      <p:bldP spid="24" grpId="0" animBg="1"/>
      <p:bldP spid="26" grpId="0" animBg="1"/>
      <p:bldP spid="27" grpId="0" animBg="1"/>
      <p:bldP spid="28" grpId="0" animBg="1"/>
      <p:bldP spid="28" grpId="1" animBg="1"/>
      <p:bldP spid="28" grpId="2" animBg="1"/>
      <p:bldP spid="29" grpId="0"/>
      <p:bldP spid="29" grpId="1"/>
      <p:bldP spid="29" grpId="2"/>
      <p:bldP spid="30" grpId="0"/>
      <p:bldP spid="30" grpId="1"/>
      <p:bldP spid="30" grpId="2"/>
      <p:bldP spid="31" grpId="0" animBg="1"/>
      <p:bldP spid="32" grpId="0"/>
      <p:bldP spid="25" grpId="0" animBg="1"/>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758063" y="4179028"/>
            <a:ext cx="838386" cy="838386"/>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sp>
        <p:nvSpPr>
          <p:cNvPr id="10" name="矩形 9"/>
          <p:cNvSpPr/>
          <p:nvPr/>
        </p:nvSpPr>
        <p:spPr>
          <a:xfrm>
            <a:off x="-180110" y="1903107"/>
            <a:ext cx="12552220" cy="2275921"/>
          </a:xfrm>
          <a:prstGeom prst="rect">
            <a:avLst/>
          </a:prstGeom>
          <a:solidFill>
            <a:schemeClr val="accent1">
              <a:lumMod val="75000"/>
            </a:schemeClr>
          </a:solidFill>
          <a:ln w="38100">
            <a:gradFill flip="none" rotWithShape="1">
              <a:gsLst>
                <a:gs pos="0">
                  <a:srgbClr val="CFCFCF"/>
                </a:gs>
                <a:gs pos="100000">
                  <a:schemeClr val="bg1"/>
                </a:gs>
              </a:gsLst>
              <a:lin ang="2700000" scaled="1"/>
              <a:tileRect/>
            </a:gradFill>
          </a:ln>
          <a:effectLst>
            <a:innerShdw blurRad="203200" dist="203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3518016" y="3779234"/>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sp>
        <p:nvSpPr>
          <p:cNvPr id="4" name="椭圆 3"/>
          <p:cNvSpPr/>
          <p:nvPr/>
        </p:nvSpPr>
        <p:spPr>
          <a:xfrm>
            <a:off x="536752" y="1270292"/>
            <a:ext cx="3541550" cy="3541550"/>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6" name="矩形 15"/>
          <p:cNvSpPr/>
          <p:nvPr/>
        </p:nvSpPr>
        <p:spPr>
          <a:xfrm>
            <a:off x="5465476" y="2140945"/>
            <a:ext cx="5519460" cy="1569660"/>
          </a:xfrm>
          <a:prstGeom prst="rect">
            <a:avLst/>
          </a:prstGeom>
          <a:noFill/>
        </p:spPr>
        <p:txBody>
          <a:bodyPr wrap="none" rtlCol="0">
            <a:spAutoFit/>
          </a:bodyPr>
          <a:lstStyle/>
          <a:p>
            <a:r>
              <a:rPr lang="en-US" altLang="zh-CN" sz="9600" dirty="0">
                <a:solidFill>
                  <a:schemeClr val="bg1"/>
                </a:solidFill>
                <a:latin typeface="Arial" panose="020B0604020202020204" pitchFamily="34" charset="0"/>
                <a:cs typeface="Arial" panose="020B0604020202020204" pitchFamily="34" charset="0"/>
              </a:rPr>
              <a:t>THANKS!</a:t>
            </a:r>
            <a:endParaRPr lang="zh-CN" altLang="en-US" sz="9600" dirty="0">
              <a:solidFill>
                <a:schemeClr val="bg1"/>
              </a:solidFill>
              <a:latin typeface="Arial" panose="020B0604020202020204" pitchFamily="34" charset="0"/>
              <a:cs typeface="Arial" panose="020B0604020202020204" pitchFamily="34" charset="0"/>
            </a:endParaRPr>
          </a:p>
        </p:txBody>
      </p:sp>
      <p:sp>
        <p:nvSpPr>
          <p:cNvPr id="19" name="椭圆 18"/>
          <p:cNvSpPr/>
          <p:nvPr/>
        </p:nvSpPr>
        <p:spPr>
          <a:xfrm>
            <a:off x="-730128" y="2214641"/>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sp>
        <p:nvSpPr>
          <p:cNvPr id="20" name="椭圆 19"/>
          <p:cNvSpPr/>
          <p:nvPr/>
        </p:nvSpPr>
        <p:spPr>
          <a:xfrm>
            <a:off x="2496203" y="4898492"/>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sp>
        <p:nvSpPr>
          <p:cNvPr id="21" name="椭圆 20"/>
          <p:cNvSpPr/>
          <p:nvPr/>
        </p:nvSpPr>
        <p:spPr>
          <a:xfrm>
            <a:off x="786474" y="1088400"/>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sp>
        <p:nvSpPr>
          <p:cNvPr id="22" name="椭圆 21"/>
          <p:cNvSpPr/>
          <p:nvPr/>
        </p:nvSpPr>
        <p:spPr>
          <a:xfrm>
            <a:off x="3538140" y="1514139"/>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lt1"/>
              </a:solidFill>
            </a:endParaRPr>
          </a:p>
        </p:txBody>
      </p:sp>
      <p:pic>
        <p:nvPicPr>
          <p:cNvPr id="14" name="图形 13" descr="医院">
            <a:extLst>
              <a:ext uri="{FF2B5EF4-FFF2-40B4-BE49-F238E27FC236}">
                <a16:creationId xmlns:a16="http://schemas.microsoft.com/office/drawing/2014/main" xmlns="" id="{A7D9D7DC-D119-48DA-9EAE-841379866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72349" y="1903107"/>
            <a:ext cx="2004160" cy="2004160"/>
          </a:xfrm>
          <a:prstGeom prst="rect">
            <a:avLst/>
          </a:prstGeom>
        </p:spPr>
      </p:pic>
    </p:spTree>
    <p:extLst>
      <p:ext uri="{BB962C8B-B14F-4D97-AF65-F5344CB8AC3E}">
        <p14:creationId xmlns:p14="http://schemas.microsoft.com/office/powerpoint/2010/main" val="320674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childTnLst>
                          </p:cTn>
                        </p:par>
                        <p:par>
                          <p:cTn id="14" fill="hold">
                            <p:stCondLst>
                              <p:cond delay="650"/>
                            </p:stCondLst>
                            <p:childTnLst>
                              <p:par>
                                <p:cTn id="15" presetID="2" presetClass="entr" presetSubtype="6"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3" fill="hold" grpId="0" nodeType="withEffect">
                                  <p:stCondLst>
                                    <p:cond delay="1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6" fill="hold" grpId="0" nodeType="withEffect">
                                  <p:stCondLst>
                                    <p:cond delay="2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3"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1+#ppt_w/2"/>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par>
                                <p:cTn id="31" presetID="2" presetClass="entr" presetSubtype="6" fill="hold" grpId="0" nodeType="withEffect">
                                  <p:stCondLst>
                                    <p:cond delay="40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400" fill="hold"/>
                                        <p:tgtEl>
                                          <p:spTgt spid="20"/>
                                        </p:tgtEl>
                                        <p:attrNameLst>
                                          <p:attrName>ppt_x</p:attrName>
                                        </p:attrNameLst>
                                      </p:cBhvr>
                                      <p:tavLst>
                                        <p:tav tm="0">
                                          <p:val>
                                            <p:strVal val="1+#ppt_w/2"/>
                                          </p:val>
                                        </p:tav>
                                        <p:tav tm="100000">
                                          <p:val>
                                            <p:strVal val="#ppt_x"/>
                                          </p:val>
                                        </p:tav>
                                      </p:tavLst>
                                    </p:anim>
                                    <p:anim calcmode="lin" valueType="num">
                                      <p:cBhvr additive="base">
                                        <p:cTn id="34" dur="4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3" fill="hold" grpId="0" nodeType="with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0-#ppt_h/2"/>
                                          </p:val>
                                        </p:tav>
                                        <p:tav tm="100000">
                                          <p:val>
                                            <p:strVal val="#ppt_y"/>
                                          </p:val>
                                        </p:tav>
                                      </p:tavLst>
                                    </p:anim>
                                  </p:childTnLst>
                                </p:cTn>
                              </p:par>
                            </p:childTnLst>
                          </p:cTn>
                        </p:par>
                        <p:par>
                          <p:cTn id="39" fill="hold">
                            <p:stCondLst>
                              <p:cond delay="1650"/>
                            </p:stCondLst>
                            <p:childTnLst>
                              <p:par>
                                <p:cTn id="40" presetID="53" presetClass="entr" presetSubtype="16"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35" presetClass="path" presetSubtype="0" accel="50000" decel="50000" fill="hold" grpId="1" nodeType="withEffect">
                                  <p:stCondLst>
                                    <p:cond delay="0"/>
                                  </p:stCondLst>
                                  <p:childTnLst>
                                    <p:animMotion origin="layout" path="M 0 2.96296E-6 L -0.30833 2.96296E-6 " pathEditMode="relative" rAng="0" ptsTypes="AA">
                                      <p:cBhvr>
                                        <p:cTn id="46" dur="1000" spd="-100000" fill="hold"/>
                                        <p:tgtEl>
                                          <p:spTgt spid="10"/>
                                        </p:tgtEl>
                                        <p:attrNameLst>
                                          <p:attrName>ppt_x</p:attrName>
                                          <p:attrName>ppt_y</p:attrName>
                                        </p:attrNameLst>
                                      </p:cBhvr>
                                      <p:rCtr x="-15417" y="0"/>
                                    </p:animMotion>
                                  </p:childTnLst>
                                </p:cTn>
                              </p:par>
                            </p:childTnLst>
                          </p:cTn>
                        </p:par>
                        <p:par>
                          <p:cTn id="47" fill="hold">
                            <p:stCondLst>
                              <p:cond delay="265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250" fill="hold"/>
                                        <p:tgtEl>
                                          <p:spTgt spid="16"/>
                                        </p:tgtEl>
                                        <p:attrNameLst>
                                          <p:attrName>ppt_w</p:attrName>
                                        </p:attrNameLst>
                                      </p:cBhvr>
                                      <p:tavLst>
                                        <p:tav tm="0">
                                          <p:val>
                                            <p:fltVal val="0"/>
                                          </p:val>
                                        </p:tav>
                                        <p:tav tm="100000">
                                          <p:val>
                                            <p:strVal val="#ppt_w"/>
                                          </p:val>
                                        </p:tav>
                                      </p:tavLst>
                                    </p:anim>
                                    <p:anim calcmode="lin" valueType="num">
                                      <p:cBhvr>
                                        <p:cTn id="51" dur="250" fill="hold"/>
                                        <p:tgtEl>
                                          <p:spTgt spid="16"/>
                                        </p:tgtEl>
                                        <p:attrNameLst>
                                          <p:attrName>ppt_h</p:attrName>
                                        </p:attrNameLst>
                                      </p:cBhvr>
                                      <p:tavLst>
                                        <p:tav tm="0">
                                          <p:val>
                                            <p:fltVal val="0"/>
                                          </p:val>
                                        </p:tav>
                                        <p:tav tm="100000">
                                          <p:val>
                                            <p:strVal val="#ppt_h"/>
                                          </p:val>
                                        </p:tav>
                                      </p:tavLst>
                                    </p:anim>
                                    <p:animEffect transition="in" filter="fade">
                                      <p:cBhvr>
                                        <p:cTn id="52" dur="250"/>
                                        <p:tgtEl>
                                          <p:spTgt spid="16"/>
                                        </p:tgtEl>
                                      </p:cBhvr>
                                    </p:animEffect>
                                  </p:childTnLst>
                                </p:cTn>
                              </p:par>
                              <p:par>
                                <p:cTn id="53" presetID="6" presetClass="emph" presetSubtype="0" decel="100000" fill="hold" grpId="1" nodeType="withEffect">
                                  <p:stCondLst>
                                    <p:cond delay="200"/>
                                  </p:stCondLst>
                                  <p:childTnLst>
                                    <p:animScale>
                                      <p:cBhvr>
                                        <p:cTn id="54" dur="250" fill="hold"/>
                                        <p:tgtEl>
                                          <p:spTgt spid="16"/>
                                        </p:tgtEl>
                                      </p:cBhvr>
                                      <p:by x="120000" y="120000"/>
                                    </p:animScale>
                                  </p:childTnLst>
                                </p:cTn>
                              </p:par>
                              <p:par>
                                <p:cTn id="55" presetID="6" presetClass="emph" presetSubtype="0" decel="100000" fill="hold" grpId="2" nodeType="withEffect">
                                  <p:stCondLst>
                                    <p:cond delay="400"/>
                                  </p:stCondLst>
                                  <p:childTnLst>
                                    <p:animScale>
                                      <p:cBhvr>
                                        <p:cTn id="56" dur="250" fill="hold"/>
                                        <p:tgtEl>
                                          <p:spTgt spid="16"/>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0" grpId="1" animBg="1"/>
      <p:bldP spid="18" grpId="0" animBg="1"/>
      <p:bldP spid="4" grpId="0" animBg="1"/>
      <p:bldP spid="4" grpId="1" animBg="1"/>
      <p:bldP spid="4" grpId="2" animBg="1"/>
      <p:bldP spid="16" grpId="0"/>
      <p:bldP spid="16" grpId="1"/>
      <p:bldP spid="16" grpId="2"/>
      <p:bldP spid="19" grpId="0" animBg="1"/>
      <p:bldP spid="20"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42703"/>
            <a:ext cx="12192000" cy="2162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25237" y="4000484"/>
            <a:ext cx="9341527" cy="1446550"/>
          </a:xfrm>
          <a:prstGeom prst="rect">
            <a:avLst/>
          </a:prstGeom>
          <a:noFill/>
        </p:spPr>
        <p:txBody>
          <a:bodyPr wrap="square" rtlCol="0">
            <a:spAutoFit/>
          </a:bodyPr>
          <a:lstStyle/>
          <a:p>
            <a:pPr algn="ctr"/>
            <a:r>
              <a:rPr lang="zh-CN" altLang="en-US" sz="88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作品摘要</a:t>
            </a:r>
          </a:p>
        </p:txBody>
      </p:sp>
      <p:sp>
        <p:nvSpPr>
          <p:cNvPr id="6" name="椭圆 5"/>
          <p:cNvSpPr/>
          <p:nvPr/>
        </p:nvSpPr>
        <p:spPr>
          <a:xfrm>
            <a:off x="6588735" y="2898084"/>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7" name="椭圆 6"/>
          <p:cNvSpPr/>
          <p:nvPr/>
        </p:nvSpPr>
        <p:spPr>
          <a:xfrm>
            <a:off x="3546849" y="1391161"/>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8" name="椭圆 7"/>
          <p:cNvSpPr/>
          <p:nvPr/>
        </p:nvSpPr>
        <p:spPr>
          <a:xfrm>
            <a:off x="5091288" y="2601640"/>
            <a:ext cx="770088" cy="770088"/>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9" name="椭圆 8"/>
          <p:cNvSpPr/>
          <p:nvPr/>
        </p:nvSpPr>
        <p:spPr>
          <a:xfrm>
            <a:off x="7572840" y="795199"/>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2" name="椭圆 11"/>
          <p:cNvSpPr/>
          <p:nvPr/>
        </p:nvSpPr>
        <p:spPr>
          <a:xfrm>
            <a:off x="3716918" y="0"/>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4" name="椭圆 13"/>
          <p:cNvSpPr/>
          <p:nvPr/>
        </p:nvSpPr>
        <p:spPr>
          <a:xfrm>
            <a:off x="7067586" y="1806074"/>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4" name="椭圆 3"/>
          <p:cNvSpPr/>
          <p:nvPr/>
        </p:nvSpPr>
        <p:spPr>
          <a:xfrm>
            <a:off x="4698395" y="379230"/>
            <a:ext cx="2568292" cy="2568292"/>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1" name="文本框 20"/>
          <p:cNvSpPr txBox="1"/>
          <p:nvPr/>
        </p:nvSpPr>
        <p:spPr>
          <a:xfrm>
            <a:off x="5551674" y="484883"/>
            <a:ext cx="595035" cy="2185214"/>
          </a:xfrm>
          <a:prstGeom prst="rect">
            <a:avLst/>
          </a:prstGeom>
          <a:noFill/>
        </p:spPr>
        <p:txBody>
          <a:bodyPr wrap="none" rtlCol="0">
            <a:spAutoFit/>
          </a:bodyPr>
          <a:lstStyle/>
          <a:p>
            <a:r>
              <a:rPr lang="en-US" altLang="zh-CN" sz="13600" dirty="0">
                <a:solidFill>
                  <a:schemeClr val="accent1">
                    <a:lumMod val="75000"/>
                  </a:schemeClr>
                </a:solidFill>
                <a:latin typeface="AgencyFB" panose="02000806040000020003" pitchFamily="2" charset="0"/>
              </a:rPr>
              <a:t>1</a:t>
            </a:r>
            <a:endParaRPr lang="zh-CN" altLang="en-US" sz="13600" dirty="0">
              <a:solidFill>
                <a:schemeClr val="accent1">
                  <a:lumMod val="75000"/>
                </a:schemeClr>
              </a:solidFill>
              <a:latin typeface="AgencyFB" panose="02000806040000020003" pitchFamily="2" charset="0"/>
            </a:endParaRPr>
          </a:p>
        </p:txBody>
      </p:sp>
      <p:sp>
        <p:nvSpPr>
          <p:cNvPr id="23" name="文本框 22"/>
          <p:cNvSpPr txBox="1"/>
          <p:nvPr/>
        </p:nvSpPr>
        <p:spPr>
          <a:xfrm>
            <a:off x="5115050" y="2348009"/>
            <a:ext cx="1734982" cy="461665"/>
          </a:xfrm>
          <a:prstGeom prst="rect">
            <a:avLst/>
          </a:prstGeom>
          <a:noFill/>
        </p:spPr>
        <p:txBody>
          <a:bodyPr wrap="square" rtlCol="0">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rPr>
              <a:t>PART 01</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5189595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250" fill="hold"/>
                                        <p:tgtEl>
                                          <p:spTgt spid="21"/>
                                        </p:tgtEl>
                                        <p:attrNameLst>
                                          <p:attrName>ppt_w</p:attrName>
                                        </p:attrNameLst>
                                      </p:cBhvr>
                                      <p:tavLst>
                                        <p:tav tm="0">
                                          <p:val>
                                            <p:fltVal val="0"/>
                                          </p:val>
                                        </p:tav>
                                        <p:tav tm="100000">
                                          <p:val>
                                            <p:strVal val="#ppt_w"/>
                                          </p:val>
                                        </p:tav>
                                      </p:tavLst>
                                    </p:anim>
                                    <p:anim calcmode="lin" valueType="num">
                                      <p:cBhvr>
                                        <p:cTn id="17" dur="250" fill="hold"/>
                                        <p:tgtEl>
                                          <p:spTgt spid="21"/>
                                        </p:tgtEl>
                                        <p:attrNameLst>
                                          <p:attrName>ppt_h</p:attrName>
                                        </p:attrNameLst>
                                      </p:cBhvr>
                                      <p:tavLst>
                                        <p:tav tm="0">
                                          <p:val>
                                            <p:fltVal val="0"/>
                                          </p:val>
                                        </p:tav>
                                        <p:tav tm="100000">
                                          <p:val>
                                            <p:strVal val="#ppt_h"/>
                                          </p:val>
                                        </p:tav>
                                      </p:tavLst>
                                    </p:anim>
                                    <p:animEffect transition="in" filter="fade">
                                      <p:cBhvr>
                                        <p:cTn id="18" dur="250"/>
                                        <p:tgtEl>
                                          <p:spTgt spid="21"/>
                                        </p:tgtEl>
                                      </p:cBhvr>
                                    </p:animEffect>
                                  </p:childTnLst>
                                </p:cTn>
                              </p:par>
                              <p:par>
                                <p:cTn id="19" presetID="6" presetClass="emph" presetSubtype="0" decel="100000" fill="hold" grpId="1" nodeType="withEffect">
                                  <p:stCondLst>
                                    <p:cond delay="600"/>
                                  </p:stCondLst>
                                  <p:childTnLst>
                                    <p:animScale>
                                      <p:cBhvr>
                                        <p:cTn id="20" dur="250" fill="hold"/>
                                        <p:tgtEl>
                                          <p:spTgt spid="21"/>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21"/>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50" fill="hold"/>
                                        <p:tgtEl>
                                          <p:spTgt spid="23"/>
                                        </p:tgtEl>
                                        <p:attrNameLst>
                                          <p:attrName>ppt_w</p:attrName>
                                        </p:attrNameLst>
                                      </p:cBhvr>
                                      <p:tavLst>
                                        <p:tav tm="0">
                                          <p:val>
                                            <p:fltVal val="0"/>
                                          </p:val>
                                        </p:tav>
                                        <p:tav tm="100000">
                                          <p:val>
                                            <p:strVal val="#ppt_w"/>
                                          </p:val>
                                        </p:tav>
                                      </p:tavLst>
                                    </p:anim>
                                    <p:anim calcmode="lin" valueType="num">
                                      <p:cBhvr>
                                        <p:cTn id="26" dur="250" fill="hold"/>
                                        <p:tgtEl>
                                          <p:spTgt spid="23"/>
                                        </p:tgtEl>
                                        <p:attrNameLst>
                                          <p:attrName>ppt_h</p:attrName>
                                        </p:attrNameLst>
                                      </p:cBhvr>
                                      <p:tavLst>
                                        <p:tav tm="0">
                                          <p:val>
                                            <p:fltVal val="0"/>
                                          </p:val>
                                        </p:tav>
                                        <p:tav tm="100000">
                                          <p:val>
                                            <p:strVal val="#ppt_h"/>
                                          </p:val>
                                        </p:tav>
                                      </p:tavLst>
                                    </p:anim>
                                    <p:animEffect transition="in" filter="fade">
                                      <p:cBhvr>
                                        <p:cTn id="27" dur="250"/>
                                        <p:tgtEl>
                                          <p:spTgt spid="23"/>
                                        </p:tgtEl>
                                      </p:cBhvr>
                                    </p:animEffect>
                                  </p:childTnLst>
                                </p:cTn>
                              </p:par>
                              <p:par>
                                <p:cTn id="28" presetID="6" presetClass="emph" presetSubtype="0" decel="100000" fill="hold" grpId="1" nodeType="withEffect">
                                  <p:stCondLst>
                                    <p:cond delay="800"/>
                                  </p:stCondLst>
                                  <p:childTnLst>
                                    <p:animScale>
                                      <p:cBhvr>
                                        <p:cTn id="29" dur="250" fill="hold"/>
                                        <p:tgtEl>
                                          <p:spTgt spid="23"/>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3"/>
                                        </p:tgtEl>
                                      </p:cBhvr>
                                      <p:by x="83000" y="83000"/>
                                    </p:animScale>
                                  </p:childTnLst>
                                </p:cTn>
                              </p:par>
                            </p:childTnLst>
                          </p:cTn>
                        </p:par>
                        <p:par>
                          <p:cTn id="32" fill="hold">
                            <p:stCondLst>
                              <p:cond delay="125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Effect transition="in" filter="fade">
                                      <p:cBhvr>
                                        <p:cTn id="52" dur="500"/>
                                        <p:tgtEl>
                                          <p:spTgt spid="6"/>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Effect transition="in" filter="fade">
                                      <p:cBhvr>
                                        <p:cTn id="62" dur="500"/>
                                        <p:tgtEl>
                                          <p:spTgt spid="9"/>
                                        </p:tgtEl>
                                      </p:cBhvr>
                                    </p:animEffect>
                                  </p:childTnLst>
                                </p:cTn>
                              </p:par>
                            </p:childTnLst>
                          </p:cTn>
                        </p:par>
                        <p:par>
                          <p:cTn id="63" fill="hold">
                            <p:stCondLst>
                              <p:cond delay="2150"/>
                            </p:stCondLst>
                            <p:childTnLst>
                              <p:par>
                                <p:cTn id="64" presetID="53" presetClass="entr" presetSubtype="16" fill="hold" grpId="0"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fltVal val="0"/>
                                          </p:val>
                                        </p:tav>
                                        <p:tav tm="100000">
                                          <p:val>
                                            <p:strVal val="#ppt_h"/>
                                          </p:val>
                                        </p:tav>
                                      </p:tavLst>
                                    </p:anim>
                                    <p:animEffect transition="in" filter="fade">
                                      <p:cBhvr>
                                        <p:cTn id="68" dur="500"/>
                                        <p:tgtEl>
                                          <p:spTgt spid="2"/>
                                        </p:tgtEl>
                                      </p:cBhvr>
                                    </p:animEffect>
                                  </p:childTnLst>
                                </p:cTn>
                              </p:par>
                            </p:childTnLst>
                          </p:cTn>
                        </p:par>
                        <p:par>
                          <p:cTn id="69" fill="hold">
                            <p:stCondLst>
                              <p:cond delay="2650"/>
                            </p:stCondLst>
                            <p:childTnLst>
                              <p:par>
                                <p:cTn id="70" presetID="53" presetClass="entr" presetSubtype="16"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250" fill="hold"/>
                                        <p:tgtEl>
                                          <p:spTgt spid="22"/>
                                        </p:tgtEl>
                                        <p:attrNameLst>
                                          <p:attrName>ppt_w</p:attrName>
                                        </p:attrNameLst>
                                      </p:cBhvr>
                                      <p:tavLst>
                                        <p:tav tm="0">
                                          <p:val>
                                            <p:fltVal val="0"/>
                                          </p:val>
                                        </p:tav>
                                        <p:tav tm="100000">
                                          <p:val>
                                            <p:strVal val="#ppt_w"/>
                                          </p:val>
                                        </p:tav>
                                      </p:tavLst>
                                    </p:anim>
                                    <p:anim calcmode="lin" valueType="num">
                                      <p:cBhvr>
                                        <p:cTn id="73" dur="250" fill="hold"/>
                                        <p:tgtEl>
                                          <p:spTgt spid="22"/>
                                        </p:tgtEl>
                                        <p:attrNameLst>
                                          <p:attrName>ppt_h</p:attrName>
                                        </p:attrNameLst>
                                      </p:cBhvr>
                                      <p:tavLst>
                                        <p:tav tm="0">
                                          <p:val>
                                            <p:fltVal val="0"/>
                                          </p:val>
                                        </p:tav>
                                        <p:tav tm="100000">
                                          <p:val>
                                            <p:strVal val="#ppt_h"/>
                                          </p:val>
                                        </p:tav>
                                      </p:tavLst>
                                    </p:anim>
                                    <p:animEffect transition="in" filter="fade">
                                      <p:cBhvr>
                                        <p:cTn id="74" dur="250"/>
                                        <p:tgtEl>
                                          <p:spTgt spid="22"/>
                                        </p:tgtEl>
                                      </p:cBhvr>
                                    </p:animEffect>
                                  </p:childTnLst>
                                </p:cTn>
                              </p:par>
                              <p:par>
                                <p:cTn id="75" presetID="6" presetClass="emph" presetSubtype="0" decel="100000" fill="hold" grpId="1" nodeType="withEffect">
                                  <p:stCondLst>
                                    <p:cond delay="200"/>
                                  </p:stCondLst>
                                  <p:childTnLst>
                                    <p:animScale>
                                      <p:cBhvr>
                                        <p:cTn id="76" dur="250" fill="hold"/>
                                        <p:tgtEl>
                                          <p:spTgt spid="22"/>
                                        </p:tgtEl>
                                      </p:cBhvr>
                                      <p:by x="120000" y="120000"/>
                                    </p:animScale>
                                  </p:childTnLst>
                                </p:cTn>
                              </p:par>
                              <p:par>
                                <p:cTn id="77" presetID="6" presetClass="emph" presetSubtype="0" decel="100000" fill="hold" grpId="2" nodeType="withEffect">
                                  <p:stCondLst>
                                    <p:cond delay="400"/>
                                  </p:stCondLst>
                                  <p:childTnLst>
                                    <p:animScale>
                                      <p:cBhvr>
                                        <p:cTn id="78" dur="250" fill="hold"/>
                                        <p:tgtEl>
                                          <p:spTgt spid="22"/>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2" grpId="1"/>
      <p:bldP spid="22" grpId="2"/>
      <p:bldP spid="6" grpId="0" animBg="1"/>
      <p:bldP spid="7" grpId="0" animBg="1"/>
      <p:bldP spid="8" grpId="0" animBg="1"/>
      <p:bldP spid="9" grpId="0" animBg="1"/>
      <p:bldP spid="12" grpId="0" animBg="1"/>
      <p:bldP spid="14" grpId="0" animBg="1"/>
      <p:bldP spid="4" grpId="0" animBg="1"/>
      <p:bldP spid="4" grpId="1" animBg="1"/>
      <p:bldP spid="4" grpId="2" animBg="1"/>
      <p:bldP spid="21" grpId="0"/>
      <p:bldP spid="21" grpId="1"/>
      <p:bldP spid="21" grpId="2"/>
      <p:bldP spid="23" grpId="0"/>
      <p:bldP spid="23" grpId="1"/>
      <p:bldP spid="23"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a:spLocks/>
          </p:cNvSpPr>
          <p:nvPr/>
        </p:nvSpPr>
        <p:spPr>
          <a:xfrm>
            <a:off x="600075" y="1314164"/>
            <a:ext cx="7052951" cy="5138900"/>
          </a:xfrm>
          <a:prstGeom prst="rect">
            <a:avLst/>
          </a:prstGeom>
          <a:solidFill>
            <a:schemeClr val="accent1"/>
          </a:solidFill>
          <a:ln>
            <a:noFill/>
          </a:ln>
          <a:effectLst>
            <a:outerShdw blurRad="889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9" name="Freeform 5"/>
          <p:cNvSpPr>
            <a:spLocks/>
          </p:cNvSpPr>
          <p:nvPr/>
        </p:nvSpPr>
        <p:spPr bwMode="auto">
          <a:xfrm rot="2700000">
            <a:off x="9032416" y="3153923"/>
            <a:ext cx="246839" cy="254501"/>
          </a:xfrm>
          <a:custGeom>
            <a:avLst/>
            <a:gdLst>
              <a:gd name="T0" fmla="*/ 1067 w 1161"/>
              <a:gd name="T1" fmla="*/ 0 h 1161"/>
              <a:gd name="T2" fmla="*/ 1161 w 1161"/>
              <a:gd name="T3" fmla="*/ 0 h 1161"/>
              <a:gd name="T4" fmla="*/ 1161 w 1161"/>
              <a:gd name="T5" fmla="*/ 1161 h 1161"/>
              <a:gd name="T6" fmla="*/ 0 w 1161"/>
              <a:gd name="T7" fmla="*/ 1161 h 1161"/>
              <a:gd name="T8" fmla="*/ 0 w 1161"/>
              <a:gd name="T9" fmla="*/ 1067 h 1161"/>
              <a:gd name="T10" fmla="*/ 94 w 1161"/>
              <a:gd name="T11" fmla="*/ 1067 h 1161"/>
              <a:gd name="T12" fmla="*/ 1003 w 1161"/>
              <a:gd name="T13" fmla="*/ 1067 h 1161"/>
              <a:gd name="T14" fmla="*/ 62 w 1161"/>
              <a:gd name="T15" fmla="*/ 126 h 1161"/>
              <a:gd name="T16" fmla="*/ 129 w 1161"/>
              <a:gd name="T17" fmla="*/ 59 h 1161"/>
              <a:gd name="T18" fmla="*/ 1067 w 1161"/>
              <a:gd name="T19" fmla="*/ 997 h 1161"/>
              <a:gd name="T20" fmla="*/ 1067 w 1161"/>
              <a:gd name="T21" fmla="*/ 94 h 1161"/>
              <a:gd name="T22" fmla="*/ 1067 w 1161"/>
              <a:gd name="T2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1" h="1161">
                <a:moveTo>
                  <a:pt x="1067" y="0"/>
                </a:moveTo>
                <a:lnTo>
                  <a:pt x="1161" y="0"/>
                </a:lnTo>
                <a:lnTo>
                  <a:pt x="1161" y="1161"/>
                </a:lnTo>
                <a:lnTo>
                  <a:pt x="0" y="1161"/>
                </a:lnTo>
                <a:lnTo>
                  <a:pt x="0" y="1067"/>
                </a:lnTo>
                <a:lnTo>
                  <a:pt x="94" y="1067"/>
                </a:lnTo>
                <a:lnTo>
                  <a:pt x="1003" y="1067"/>
                </a:lnTo>
                <a:lnTo>
                  <a:pt x="62" y="126"/>
                </a:lnTo>
                <a:lnTo>
                  <a:pt x="129" y="59"/>
                </a:lnTo>
                <a:lnTo>
                  <a:pt x="1067" y="997"/>
                </a:lnTo>
                <a:lnTo>
                  <a:pt x="1067" y="94"/>
                </a:lnTo>
                <a:lnTo>
                  <a:pt x="106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8013810" y="2179727"/>
            <a:ext cx="2284050" cy="830997"/>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cxnSp>
        <p:nvCxnSpPr>
          <p:cNvPr id="16" name="直接连接符 15"/>
          <p:cNvCxnSpPr/>
          <p:nvPr/>
        </p:nvCxnSpPr>
        <p:spPr>
          <a:xfrm>
            <a:off x="0" y="775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38254" y="218741"/>
            <a:ext cx="4115492" cy="523220"/>
          </a:xfrm>
          <a:prstGeom prst="rect">
            <a:avLst/>
          </a:prstGeom>
          <a:noFill/>
        </p:spPr>
        <p:txBody>
          <a:bodyPr wrap="square" rtlCol="0">
            <a:spAutoFit/>
          </a:bodyPr>
          <a:lstStyle/>
          <a:p>
            <a:pPr algn="ctr"/>
            <a:r>
              <a:rPr lang="zh-CN" altLang="en-US" sz="2800" b="1" dirty="0">
                <a:solidFill>
                  <a:schemeClr val="tx2"/>
                </a:solidFill>
                <a:latin typeface="微软雅黑" panose="020B0503020204020204" pitchFamily="34" charset="-122"/>
                <a:ea typeface="微软雅黑" panose="020B0503020204020204" pitchFamily="34" charset="-122"/>
                <a:cs typeface="Aharoni" panose="02010803020104030203" pitchFamily="2" charset="-79"/>
              </a:rPr>
              <a:t>作品摘要</a:t>
            </a:r>
          </a:p>
        </p:txBody>
      </p:sp>
      <p:pic>
        <p:nvPicPr>
          <p:cNvPr id="3" name="图片 2">
            <a:extLst>
              <a:ext uri="{FF2B5EF4-FFF2-40B4-BE49-F238E27FC236}">
                <a16:creationId xmlns:a16="http://schemas.microsoft.com/office/drawing/2014/main" xmlns="" id="{B9A189B1-7EB5-46D6-9823-928336D33B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94" r="29330" b="4861"/>
          <a:stretch/>
        </p:blipFill>
        <p:spPr>
          <a:xfrm>
            <a:off x="8013360" y="1314163"/>
            <a:ext cx="3714750" cy="1565910"/>
          </a:xfrm>
          <a:prstGeom prst="rect">
            <a:avLst/>
          </a:prstGeom>
        </p:spPr>
      </p:pic>
      <p:pic>
        <p:nvPicPr>
          <p:cNvPr id="17" name="图片 16">
            <a:extLst>
              <a:ext uri="{FF2B5EF4-FFF2-40B4-BE49-F238E27FC236}">
                <a16:creationId xmlns:a16="http://schemas.microsoft.com/office/drawing/2014/main" xmlns="" id="{F9A234C9-1A39-4A37-9249-80CFBF7882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423" t="-1" r="9" b="5133"/>
          <a:stretch/>
        </p:blipFill>
        <p:spPr>
          <a:xfrm>
            <a:off x="8013360" y="3103923"/>
            <a:ext cx="3714750" cy="1605857"/>
          </a:xfrm>
          <a:prstGeom prst="rect">
            <a:avLst/>
          </a:prstGeom>
        </p:spPr>
      </p:pic>
      <p:pic>
        <p:nvPicPr>
          <p:cNvPr id="19" name="图片 18">
            <a:extLst>
              <a:ext uri="{FF2B5EF4-FFF2-40B4-BE49-F238E27FC236}">
                <a16:creationId xmlns:a16="http://schemas.microsoft.com/office/drawing/2014/main" xmlns="" id="{2E73C9AB-19FC-4D4F-855F-30C49F8C7C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4864" b="2500"/>
          <a:stretch/>
        </p:blipFill>
        <p:spPr>
          <a:xfrm>
            <a:off x="8013361" y="4967163"/>
            <a:ext cx="3714750" cy="1485900"/>
          </a:xfrm>
          <a:prstGeom prst="rect">
            <a:avLst/>
          </a:prstGeom>
        </p:spPr>
      </p:pic>
      <p:sp>
        <p:nvSpPr>
          <p:cNvPr id="2" name="文本框 1">
            <a:extLst>
              <a:ext uri="{FF2B5EF4-FFF2-40B4-BE49-F238E27FC236}">
                <a16:creationId xmlns:a16="http://schemas.microsoft.com/office/drawing/2014/main" xmlns="" id="{C2C3B8B6-94FF-4100-8152-375DDC51FF5F}"/>
              </a:ext>
            </a:extLst>
          </p:cNvPr>
          <p:cNvSpPr txBox="1"/>
          <p:nvPr/>
        </p:nvSpPr>
        <p:spPr>
          <a:xfrm>
            <a:off x="1161703" y="1651749"/>
            <a:ext cx="5753101" cy="4801314"/>
          </a:xfrm>
          <a:prstGeom prst="rect">
            <a:avLst/>
          </a:prstGeom>
          <a:noFill/>
        </p:spPr>
        <p:txBody>
          <a:bodyPr wrap="square" rtlCol="0">
            <a:spAutoFit/>
          </a:bodyPr>
          <a:lstStyle/>
          <a:p>
            <a:r>
              <a:rPr lang="zh-CN" altLang="en-US" dirty="0">
                <a:solidFill>
                  <a:schemeClr val="bg1"/>
                </a:solidFill>
              </a:rPr>
              <a:t>本作品是基于大数据分析预测的智能医疗辅助规划类项目。随着经济水平和生活质量的提高，人们对于医疗健康愈发关注，同时人们生活节奏加快，渴望减少就医所耗费的时间。但就医时人们经常面临道路拥挤，排号久，床位不足等问题。</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基于以上问题，我们利用</a:t>
            </a:r>
            <a:r>
              <a:rPr lang="en-US" altLang="zh-CN" dirty="0">
                <a:solidFill>
                  <a:schemeClr val="bg1"/>
                </a:solidFill>
              </a:rPr>
              <a:t>SODA</a:t>
            </a:r>
            <a:r>
              <a:rPr lang="zh-CN" altLang="en-US" dirty="0">
                <a:solidFill>
                  <a:schemeClr val="bg1"/>
                </a:solidFill>
              </a:rPr>
              <a:t>大赛数据集提供的数据以及网络上查找到的医疗与交通方面相关数据，参考</a:t>
            </a:r>
            <a:r>
              <a:rPr lang="zh-CN" altLang="en-US" b="1" dirty="0">
                <a:solidFill>
                  <a:schemeClr val="bg1"/>
                </a:solidFill>
              </a:rPr>
              <a:t>模糊聚类分析、模糊综合评价、</a:t>
            </a:r>
            <a:r>
              <a:rPr lang="en-US" altLang="zh-CN" b="1" dirty="0">
                <a:solidFill>
                  <a:schemeClr val="bg1"/>
                </a:solidFill>
              </a:rPr>
              <a:t>ARMA</a:t>
            </a:r>
            <a:r>
              <a:rPr lang="zh-CN" altLang="en-US" b="1" dirty="0">
                <a:solidFill>
                  <a:schemeClr val="bg1"/>
                </a:solidFill>
              </a:rPr>
              <a:t>时序预测</a:t>
            </a:r>
            <a:r>
              <a:rPr lang="zh-CN" altLang="en-US" dirty="0">
                <a:solidFill>
                  <a:schemeClr val="bg1"/>
                </a:solidFill>
              </a:rPr>
              <a:t>等算法开发该项目。我们</a:t>
            </a:r>
            <a:r>
              <a:rPr lang="zh-CN" altLang="en-US" b="1" dirty="0">
                <a:solidFill>
                  <a:schemeClr val="bg1"/>
                </a:solidFill>
              </a:rPr>
              <a:t>建立时间序列</a:t>
            </a:r>
            <a:r>
              <a:rPr lang="zh-CN" altLang="en-US" dirty="0">
                <a:solidFill>
                  <a:schemeClr val="bg1"/>
                </a:solidFill>
              </a:rPr>
              <a:t>数学模型预测未来时间医院及道路交通情况。考虑用户对挂号排队速度、医院床位余量、路途耗费时间及医院技术水平等四个因素的</a:t>
            </a:r>
            <a:r>
              <a:rPr lang="zh-CN" altLang="en-US" b="1" dirty="0">
                <a:solidFill>
                  <a:schemeClr val="bg1"/>
                </a:solidFill>
              </a:rPr>
              <a:t>需求程度</a:t>
            </a:r>
            <a:r>
              <a:rPr lang="zh-CN" altLang="en-US" dirty="0">
                <a:solidFill>
                  <a:schemeClr val="bg1"/>
                </a:solidFill>
              </a:rPr>
              <a:t>建立</a:t>
            </a:r>
            <a:r>
              <a:rPr lang="zh-CN" altLang="en-US" b="1" dirty="0">
                <a:solidFill>
                  <a:schemeClr val="bg1"/>
                </a:solidFill>
              </a:rPr>
              <a:t>综合评价模型</a:t>
            </a:r>
            <a:r>
              <a:rPr lang="zh-CN" altLang="en-US" dirty="0">
                <a:solidFill>
                  <a:schemeClr val="bg1"/>
                </a:solidFill>
              </a:rPr>
              <a:t>，为用户提供满足需要的</a:t>
            </a:r>
            <a:r>
              <a:rPr lang="zh-CN" altLang="en-US" b="1" dirty="0">
                <a:solidFill>
                  <a:schemeClr val="bg1"/>
                </a:solidFill>
              </a:rPr>
              <a:t>最优的医疗机构选择方案</a:t>
            </a:r>
            <a:r>
              <a:rPr lang="zh-CN" altLang="en-US" dirty="0">
                <a:solidFill>
                  <a:schemeClr val="bg1"/>
                </a:solidFill>
              </a:rPr>
              <a:t>。在此基础上本作品还可以展示目标医院的信息及预测道路拥挤信息为用户规划最佳出行方案，节约用户时间，便利用户就医活动。</a:t>
            </a:r>
          </a:p>
          <a:p>
            <a:endParaRPr lang="zh-CN" altLang="en-US" dirty="0">
              <a:solidFill>
                <a:schemeClr val="bg1"/>
              </a:solidFill>
            </a:endParaRPr>
          </a:p>
        </p:txBody>
      </p:sp>
    </p:spTree>
    <p:extLst>
      <p:ext uri="{BB962C8B-B14F-4D97-AF65-F5344CB8AC3E}">
        <p14:creationId xmlns:p14="http://schemas.microsoft.com/office/powerpoint/2010/main" val="81907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35" presetClass="path" presetSubtype="0" accel="50000" decel="50000" fill="hold" nodeType="withEffect">
                                  <p:stCondLst>
                                    <p:cond delay="0"/>
                                  </p:stCondLst>
                                  <p:childTnLst>
                                    <p:animMotion origin="layout" path="M 0 -4.44444E-6 L -0.52956 -4.44444E-6 " pathEditMode="relative" rAng="0" ptsTypes="AA">
                                      <p:cBhvr>
                                        <p:cTn id="11" dur="1000" spd="-100000" fill="hold"/>
                                        <p:tgtEl>
                                          <p:spTgt spid="16"/>
                                        </p:tgtEl>
                                        <p:attrNameLst>
                                          <p:attrName>ppt_x</p:attrName>
                                          <p:attrName>ppt_y</p:attrName>
                                        </p:attrNameLst>
                                      </p:cBhvr>
                                      <p:rCtr x="-26484" y="0"/>
                                    </p:animMotion>
                                  </p:childTnLst>
                                </p:cTn>
                              </p:par>
                              <p:par>
                                <p:cTn id="12" presetID="53" presetClass="entr" presetSubtype="16"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35" presetClass="path" presetSubtype="0" accel="50000" decel="50000" fill="hold" grpId="1" nodeType="withEffect">
                                  <p:stCondLst>
                                    <p:cond delay="0"/>
                                  </p:stCondLst>
                                  <p:childTnLst>
                                    <p:animMotion origin="layout" path="M 0 2.59259E-6 L 0.12148 2.59259E-6 " pathEditMode="relative" rAng="0" ptsTypes="AA">
                                      <p:cBhvr>
                                        <p:cTn id="18" dur="1000" spd="-100000" fill="hold"/>
                                        <p:tgtEl>
                                          <p:spTgt spid="21"/>
                                        </p:tgtEl>
                                        <p:attrNameLst>
                                          <p:attrName>ppt_x</p:attrName>
                                          <p:attrName>ppt_y</p:attrName>
                                        </p:attrNameLst>
                                      </p:cBhvr>
                                      <p:rCtr x="6068" y="0"/>
                                    </p:animMotion>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1"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 calcmode="lin" valueType="num">
                                      <p:cBhvr>
                                        <p:cTn id="32" dur="250" fill="hold"/>
                                        <p:tgtEl>
                                          <p:spTgt spid="14"/>
                                        </p:tgtEl>
                                        <p:attrNameLst>
                                          <p:attrName>ppt_w</p:attrName>
                                        </p:attrNameLst>
                                      </p:cBhvr>
                                      <p:tavLst>
                                        <p:tav tm="0">
                                          <p:val>
                                            <p:fltVal val="0"/>
                                          </p:val>
                                        </p:tav>
                                        <p:tav tm="100000">
                                          <p:val>
                                            <p:strVal val="#ppt_w"/>
                                          </p:val>
                                        </p:tav>
                                      </p:tavLst>
                                    </p:anim>
                                    <p:anim calcmode="lin" valueType="num">
                                      <p:cBhvr>
                                        <p:cTn id="33" dur="250" fill="hold"/>
                                        <p:tgtEl>
                                          <p:spTgt spid="14"/>
                                        </p:tgtEl>
                                        <p:attrNameLst>
                                          <p:attrName>ppt_h</p:attrName>
                                        </p:attrNameLst>
                                      </p:cBhvr>
                                      <p:tavLst>
                                        <p:tav tm="0">
                                          <p:val>
                                            <p:fltVal val="0"/>
                                          </p:val>
                                        </p:tav>
                                        <p:tav tm="100000">
                                          <p:val>
                                            <p:strVal val="#ppt_h"/>
                                          </p:val>
                                        </p:tav>
                                      </p:tavLst>
                                    </p:anim>
                                    <p:animEffect transition="in" filter="fade">
                                      <p:cBhvr>
                                        <p:cTn id="34"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p:bldP spid="21" grpId="0"/>
      <p:bldP spid="2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42703"/>
            <a:ext cx="12192000" cy="2162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25237" y="4000484"/>
            <a:ext cx="9341527" cy="1446550"/>
          </a:xfrm>
          <a:prstGeom prst="rect">
            <a:avLst/>
          </a:prstGeom>
          <a:noFill/>
        </p:spPr>
        <p:txBody>
          <a:bodyPr wrap="square" rtlCol="0">
            <a:spAutoFit/>
          </a:bodyPr>
          <a:lstStyle/>
          <a:p>
            <a:pPr algn="ctr"/>
            <a:r>
              <a:rPr lang="zh-CN" altLang="en-US" sz="88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问题需求</a:t>
            </a:r>
          </a:p>
        </p:txBody>
      </p:sp>
      <p:sp>
        <p:nvSpPr>
          <p:cNvPr id="6" name="椭圆 5"/>
          <p:cNvSpPr/>
          <p:nvPr/>
        </p:nvSpPr>
        <p:spPr>
          <a:xfrm>
            <a:off x="6588735" y="2898084"/>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7" name="椭圆 6"/>
          <p:cNvSpPr/>
          <p:nvPr/>
        </p:nvSpPr>
        <p:spPr>
          <a:xfrm>
            <a:off x="3546849" y="1391161"/>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8" name="椭圆 7"/>
          <p:cNvSpPr/>
          <p:nvPr/>
        </p:nvSpPr>
        <p:spPr>
          <a:xfrm>
            <a:off x="5091288" y="2601640"/>
            <a:ext cx="770088" cy="770088"/>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9" name="椭圆 8"/>
          <p:cNvSpPr/>
          <p:nvPr/>
        </p:nvSpPr>
        <p:spPr>
          <a:xfrm>
            <a:off x="7572840" y="795199"/>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2" name="椭圆 11"/>
          <p:cNvSpPr/>
          <p:nvPr/>
        </p:nvSpPr>
        <p:spPr>
          <a:xfrm>
            <a:off x="3716918" y="0"/>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4" name="椭圆 13"/>
          <p:cNvSpPr/>
          <p:nvPr/>
        </p:nvSpPr>
        <p:spPr>
          <a:xfrm>
            <a:off x="7067586" y="1806074"/>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4" name="椭圆 3"/>
          <p:cNvSpPr/>
          <p:nvPr/>
        </p:nvSpPr>
        <p:spPr>
          <a:xfrm>
            <a:off x="4698395" y="379230"/>
            <a:ext cx="2568292" cy="2568292"/>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1" name="文本框 20"/>
          <p:cNvSpPr txBox="1"/>
          <p:nvPr/>
        </p:nvSpPr>
        <p:spPr>
          <a:xfrm>
            <a:off x="5551674" y="484883"/>
            <a:ext cx="1067921" cy="2185214"/>
          </a:xfrm>
          <a:prstGeom prst="rect">
            <a:avLst/>
          </a:prstGeom>
          <a:noFill/>
        </p:spPr>
        <p:txBody>
          <a:bodyPr wrap="none" rtlCol="0">
            <a:spAutoFit/>
          </a:bodyPr>
          <a:lstStyle/>
          <a:p>
            <a:r>
              <a:rPr lang="en-US" altLang="zh-CN" sz="13600" dirty="0">
                <a:solidFill>
                  <a:schemeClr val="accent1">
                    <a:lumMod val="75000"/>
                  </a:schemeClr>
                </a:solidFill>
                <a:latin typeface="AgencyFB" panose="02000806040000020003" pitchFamily="2" charset="0"/>
              </a:rPr>
              <a:t>2</a:t>
            </a:r>
            <a:endParaRPr lang="zh-CN" altLang="en-US" sz="13600" dirty="0">
              <a:solidFill>
                <a:schemeClr val="accent1">
                  <a:lumMod val="75000"/>
                </a:schemeClr>
              </a:solidFill>
              <a:latin typeface="AgencyFB" panose="02000806040000020003" pitchFamily="2" charset="0"/>
            </a:endParaRPr>
          </a:p>
        </p:txBody>
      </p:sp>
      <p:sp>
        <p:nvSpPr>
          <p:cNvPr id="23" name="文本框 22"/>
          <p:cNvSpPr txBox="1"/>
          <p:nvPr/>
        </p:nvSpPr>
        <p:spPr>
          <a:xfrm>
            <a:off x="5115050" y="2348009"/>
            <a:ext cx="1734982" cy="461665"/>
          </a:xfrm>
          <a:prstGeom prst="rect">
            <a:avLst/>
          </a:prstGeom>
          <a:noFill/>
        </p:spPr>
        <p:txBody>
          <a:bodyPr wrap="square" rtlCol="0">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rPr>
              <a:t>PART 02</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1507508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250" fill="hold"/>
                                        <p:tgtEl>
                                          <p:spTgt spid="21"/>
                                        </p:tgtEl>
                                        <p:attrNameLst>
                                          <p:attrName>ppt_w</p:attrName>
                                        </p:attrNameLst>
                                      </p:cBhvr>
                                      <p:tavLst>
                                        <p:tav tm="0">
                                          <p:val>
                                            <p:fltVal val="0"/>
                                          </p:val>
                                        </p:tav>
                                        <p:tav tm="100000">
                                          <p:val>
                                            <p:strVal val="#ppt_w"/>
                                          </p:val>
                                        </p:tav>
                                      </p:tavLst>
                                    </p:anim>
                                    <p:anim calcmode="lin" valueType="num">
                                      <p:cBhvr>
                                        <p:cTn id="17" dur="250" fill="hold"/>
                                        <p:tgtEl>
                                          <p:spTgt spid="21"/>
                                        </p:tgtEl>
                                        <p:attrNameLst>
                                          <p:attrName>ppt_h</p:attrName>
                                        </p:attrNameLst>
                                      </p:cBhvr>
                                      <p:tavLst>
                                        <p:tav tm="0">
                                          <p:val>
                                            <p:fltVal val="0"/>
                                          </p:val>
                                        </p:tav>
                                        <p:tav tm="100000">
                                          <p:val>
                                            <p:strVal val="#ppt_h"/>
                                          </p:val>
                                        </p:tav>
                                      </p:tavLst>
                                    </p:anim>
                                    <p:animEffect transition="in" filter="fade">
                                      <p:cBhvr>
                                        <p:cTn id="18" dur="250"/>
                                        <p:tgtEl>
                                          <p:spTgt spid="21"/>
                                        </p:tgtEl>
                                      </p:cBhvr>
                                    </p:animEffect>
                                  </p:childTnLst>
                                </p:cTn>
                              </p:par>
                              <p:par>
                                <p:cTn id="19" presetID="6" presetClass="emph" presetSubtype="0" decel="100000" fill="hold" grpId="1" nodeType="withEffect">
                                  <p:stCondLst>
                                    <p:cond delay="600"/>
                                  </p:stCondLst>
                                  <p:childTnLst>
                                    <p:animScale>
                                      <p:cBhvr>
                                        <p:cTn id="20" dur="250" fill="hold"/>
                                        <p:tgtEl>
                                          <p:spTgt spid="21"/>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21"/>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50" fill="hold"/>
                                        <p:tgtEl>
                                          <p:spTgt spid="23"/>
                                        </p:tgtEl>
                                        <p:attrNameLst>
                                          <p:attrName>ppt_w</p:attrName>
                                        </p:attrNameLst>
                                      </p:cBhvr>
                                      <p:tavLst>
                                        <p:tav tm="0">
                                          <p:val>
                                            <p:fltVal val="0"/>
                                          </p:val>
                                        </p:tav>
                                        <p:tav tm="100000">
                                          <p:val>
                                            <p:strVal val="#ppt_w"/>
                                          </p:val>
                                        </p:tav>
                                      </p:tavLst>
                                    </p:anim>
                                    <p:anim calcmode="lin" valueType="num">
                                      <p:cBhvr>
                                        <p:cTn id="26" dur="250" fill="hold"/>
                                        <p:tgtEl>
                                          <p:spTgt spid="23"/>
                                        </p:tgtEl>
                                        <p:attrNameLst>
                                          <p:attrName>ppt_h</p:attrName>
                                        </p:attrNameLst>
                                      </p:cBhvr>
                                      <p:tavLst>
                                        <p:tav tm="0">
                                          <p:val>
                                            <p:fltVal val="0"/>
                                          </p:val>
                                        </p:tav>
                                        <p:tav tm="100000">
                                          <p:val>
                                            <p:strVal val="#ppt_h"/>
                                          </p:val>
                                        </p:tav>
                                      </p:tavLst>
                                    </p:anim>
                                    <p:animEffect transition="in" filter="fade">
                                      <p:cBhvr>
                                        <p:cTn id="27" dur="250"/>
                                        <p:tgtEl>
                                          <p:spTgt spid="23"/>
                                        </p:tgtEl>
                                      </p:cBhvr>
                                    </p:animEffect>
                                  </p:childTnLst>
                                </p:cTn>
                              </p:par>
                              <p:par>
                                <p:cTn id="28" presetID="6" presetClass="emph" presetSubtype="0" decel="100000" fill="hold" grpId="1" nodeType="withEffect">
                                  <p:stCondLst>
                                    <p:cond delay="800"/>
                                  </p:stCondLst>
                                  <p:childTnLst>
                                    <p:animScale>
                                      <p:cBhvr>
                                        <p:cTn id="29" dur="250" fill="hold"/>
                                        <p:tgtEl>
                                          <p:spTgt spid="23"/>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3"/>
                                        </p:tgtEl>
                                      </p:cBhvr>
                                      <p:by x="83000" y="83000"/>
                                    </p:animScale>
                                  </p:childTnLst>
                                </p:cTn>
                              </p:par>
                            </p:childTnLst>
                          </p:cTn>
                        </p:par>
                        <p:par>
                          <p:cTn id="32" fill="hold">
                            <p:stCondLst>
                              <p:cond delay="125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Effect transition="in" filter="fade">
                                      <p:cBhvr>
                                        <p:cTn id="52" dur="500"/>
                                        <p:tgtEl>
                                          <p:spTgt spid="6"/>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Effect transition="in" filter="fade">
                                      <p:cBhvr>
                                        <p:cTn id="62" dur="500"/>
                                        <p:tgtEl>
                                          <p:spTgt spid="9"/>
                                        </p:tgtEl>
                                      </p:cBhvr>
                                    </p:animEffect>
                                  </p:childTnLst>
                                </p:cTn>
                              </p:par>
                            </p:childTnLst>
                          </p:cTn>
                        </p:par>
                        <p:par>
                          <p:cTn id="63" fill="hold">
                            <p:stCondLst>
                              <p:cond delay="2150"/>
                            </p:stCondLst>
                            <p:childTnLst>
                              <p:par>
                                <p:cTn id="64" presetID="53" presetClass="entr" presetSubtype="16" fill="hold" grpId="0"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fltVal val="0"/>
                                          </p:val>
                                        </p:tav>
                                        <p:tav tm="100000">
                                          <p:val>
                                            <p:strVal val="#ppt_h"/>
                                          </p:val>
                                        </p:tav>
                                      </p:tavLst>
                                    </p:anim>
                                    <p:animEffect transition="in" filter="fade">
                                      <p:cBhvr>
                                        <p:cTn id="68" dur="500"/>
                                        <p:tgtEl>
                                          <p:spTgt spid="2"/>
                                        </p:tgtEl>
                                      </p:cBhvr>
                                    </p:animEffect>
                                  </p:childTnLst>
                                </p:cTn>
                              </p:par>
                            </p:childTnLst>
                          </p:cTn>
                        </p:par>
                        <p:par>
                          <p:cTn id="69" fill="hold">
                            <p:stCondLst>
                              <p:cond delay="2650"/>
                            </p:stCondLst>
                            <p:childTnLst>
                              <p:par>
                                <p:cTn id="70" presetID="53" presetClass="entr" presetSubtype="16"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250" fill="hold"/>
                                        <p:tgtEl>
                                          <p:spTgt spid="22"/>
                                        </p:tgtEl>
                                        <p:attrNameLst>
                                          <p:attrName>ppt_w</p:attrName>
                                        </p:attrNameLst>
                                      </p:cBhvr>
                                      <p:tavLst>
                                        <p:tav tm="0">
                                          <p:val>
                                            <p:fltVal val="0"/>
                                          </p:val>
                                        </p:tav>
                                        <p:tav tm="100000">
                                          <p:val>
                                            <p:strVal val="#ppt_w"/>
                                          </p:val>
                                        </p:tav>
                                      </p:tavLst>
                                    </p:anim>
                                    <p:anim calcmode="lin" valueType="num">
                                      <p:cBhvr>
                                        <p:cTn id="73" dur="250" fill="hold"/>
                                        <p:tgtEl>
                                          <p:spTgt spid="22"/>
                                        </p:tgtEl>
                                        <p:attrNameLst>
                                          <p:attrName>ppt_h</p:attrName>
                                        </p:attrNameLst>
                                      </p:cBhvr>
                                      <p:tavLst>
                                        <p:tav tm="0">
                                          <p:val>
                                            <p:fltVal val="0"/>
                                          </p:val>
                                        </p:tav>
                                        <p:tav tm="100000">
                                          <p:val>
                                            <p:strVal val="#ppt_h"/>
                                          </p:val>
                                        </p:tav>
                                      </p:tavLst>
                                    </p:anim>
                                    <p:animEffect transition="in" filter="fade">
                                      <p:cBhvr>
                                        <p:cTn id="74" dur="250"/>
                                        <p:tgtEl>
                                          <p:spTgt spid="22"/>
                                        </p:tgtEl>
                                      </p:cBhvr>
                                    </p:animEffect>
                                  </p:childTnLst>
                                </p:cTn>
                              </p:par>
                              <p:par>
                                <p:cTn id="75" presetID="6" presetClass="emph" presetSubtype="0" decel="100000" fill="hold" grpId="1" nodeType="withEffect">
                                  <p:stCondLst>
                                    <p:cond delay="200"/>
                                  </p:stCondLst>
                                  <p:childTnLst>
                                    <p:animScale>
                                      <p:cBhvr>
                                        <p:cTn id="76" dur="250" fill="hold"/>
                                        <p:tgtEl>
                                          <p:spTgt spid="22"/>
                                        </p:tgtEl>
                                      </p:cBhvr>
                                      <p:by x="120000" y="120000"/>
                                    </p:animScale>
                                  </p:childTnLst>
                                </p:cTn>
                              </p:par>
                              <p:par>
                                <p:cTn id="77" presetID="6" presetClass="emph" presetSubtype="0" decel="100000" fill="hold" grpId="2" nodeType="withEffect">
                                  <p:stCondLst>
                                    <p:cond delay="400"/>
                                  </p:stCondLst>
                                  <p:childTnLst>
                                    <p:animScale>
                                      <p:cBhvr>
                                        <p:cTn id="78" dur="250" fill="hold"/>
                                        <p:tgtEl>
                                          <p:spTgt spid="22"/>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2" grpId="1"/>
      <p:bldP spid="22" grpId="2"/>
      <p:bldP spid="6" grpId="0" animBg="1"/>
      <p:bldP spid="7" grpId="0" animBg="1"/>
      <p:bldP spid="8" grpId="0" animBg="1"/>
      <p:bldP spid="9" grpId="0" animBg="1"/>
      <p:bldP spid="12" grpId="0" animBg="1"/>
      <p:bldP spid="14" grpId="0" animBg="1"/>
      <p:bldP spid="4" grpId="0" animBg="1"/>
      <p:bldP spid="4" grpId="1" animBg="1"/>
      <p:bldP spid="4" grpId="2" animBg="1"/>
      <p:bldP spid="21" grpId="0"/>
      <p:bldP spid="21" grpId="1"/>
      <p:bldP spid="21" grpId="2"/>
      <p:bldP spid="23" grpId="0"/>
      <p:bldP spid="23" grpId="1"/>
      <p:bldP spid="23"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775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038254" y="218741"/>
            <a:ext cx="4115492" cy="523220"/>
          </a:xfrm>
          <a:prstGeom prst="rect">
            <a:avLst/>
          </a:prstGeom>
          <a:noFill/>
        </p:spPr>
        <p:txBody>
          <a:bodyPr wrap="square" rtlCol="0">
            <a:spAutoFit/>
          </a:bodyPr>
          <a:lstStyle/>
          <a:p>
            <a:pPr algn="ctr"/>
            <a:r>
              <a:rPr lang="zh-CN" altLang="en-US" sz="2800" b="1" dirty="0">
                <a:solidFill>
                  <a:srgbClr val="005973"/>
                </a:solidFill>
                <a:latin typeface="微软雅黑" panose="020B0503020204020204" pitchFamily="34" charset="-122"/>
                <a:ea typeface="微软雅黑" panose="020B0503020204020204" pitchFamily="34" charset="-122"/>
                <a:cs typeface="Aharoni" panose="02010803020104030203" pitchFamily="2" charset="-79"/>
              </a:rPr>
              <a:t>问题需求</a:t>
            </a:r>
          </a:p>
        </p:txBody>
      </p:sp>
      <p:grpSp>
        <p:nvGrpSpPr>
          <p:cNvPr id="4" name="组合 3"/>
          <p:cNvGrpSpPr/>
          <p:nvPr/>
        </p:nvGrpSpPr>
        <p:grpSpPr>
          <a:xfrm>
            <a:off x="825931" y="1418318"/>
            <a:ext cx="3795821" cy="3993895"/>
            <a:chOff x="997527" y="1726095"/>
            <a:chExt cx="3795821" cy="3993895"/>
          </a:xfrm>
        </p:grpSpPr>
        <p:grpSp>
          <p:nvGrpSpPr>
            <p:cNvPr id="5" name="组合 4"/>
            <p:cNvGrpSpPr/>
            <p:nvPr/>
          </p:nvGrpSpPr>
          <p:grpSpPr>
            <a:xfrm>
              <a:off x="997527" y="1726095"/>
              <a:ext cx="3795821" cy="3993895"/>
              <a:chOff x="1724025" y="1868488"/>
              <a:chExt cx="3163888" cy="3328987"/>
            </a:xfrm>
          </p:grpSpPr>
          <p:sp>
            <p:nvSpPr>
              <p:cNvPr id="8" name="Line 16"/>
              <p:cNvSpPr>
                <a:spLocks noChangeShapeType="1"/>
              </p:cNvSpPr>
              <p:nvPr/>
            </p:nvSpPr>
            <p:spPr bwMode="auto">
              <a:xfrm>
                <a:off x="1724025" y="3534242"/>
                <a:ext cx="3163888" cy="1"/>
              </a:xfrm>
              <a:prstGeom prst="line">
                <a:avLst/>
              </a:prstGeom>
              <a:noFill/>
              <a:ln w="28575">
                <a:solidFill>
                  <a:schemeClr val="accent1">
                    <a:alpha val="50195"/>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7"/>
              <p:cNvSpPr>
                <a:spLocks noChangeShapeType="1"/>
              </p:cNvSpPr>
              <p:nvPr/>
            </p:nvSpPr>
            <p:spPr bwMode="auto">
              <a:xfrm>
                <a:off x="3306599" y="1868488"/>
                <a:ext cx="1" cy="3328987"/>
              </a:xfrm>
              <a:prstGeom prst="line">
                <a:avLst/>
              </a:prstGeom>
              <a:noFill/>
              <a:ln w="28575">
                <a:solidFill>
                  <a:schemeClr val="accent1">
                    <a:alpha val="50195"/>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 name="Oval 10"/>
            <p:cNvSpPr>
              <a:spLocks noChangeArrowheads="1"/>
            </p:cNvSpPr>
            <p:nvPr/>
          </p:nvSpPr>
          <p:spPr bwMode="auto">
            <a:xfrm>
              <a:off x="1375446" y="2190940"/>
              <a:ext cx="3039983" cy="3064204"/>
            </a:xfrm>
            <a:prstGeom prst="ellipse">
              <a:avLst/>
            </a:prstGeom>
            <a:noFill/>
            <a:ln w="12700">
              <a:solidFill>
                <a:schemeClr val="accent1">
                  <a:alpha val="50000"/>
                </a:schemeClr>
              </a:solidFill>
              <a:bevel/>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400">
                <a:solidFill>
                  <a:srgbClr val="000000"/>
                </a:solidFill>
                <a:ea typeface="微软雅黑" panose="020B0503020204020204" pitchFamily="34" charset="-122"/>
                <a:sym typeface="Arial" panose="020B0604020202020204" pitchFamily="34" charset="0"/>
              </a:endParaRPr>
            </a:p>
          </p:txBody>
        </p:sp>
        <p:sp>
          <p:nvSpPr>
            <p:cNvPr id="7" name="Oval 15"/>
            <p:cNvSpPr>
              <a:spLocks noChangeArrowheads="1"/>
            </p:cNvSpPr>
            <p:nvPr/>
          </p:nvSpPr>
          <p:spPr bwMode="auto">
            <a:xfrm>
              <a:off x="1177416" y="1987618"/>
              <a:ext cx="3436042" cy="3470849"/>
            </a:xfrm>
            <a:prstGeom prst="ellipse">
              <a:avLst/>
            </a:prstGeom>
            <a:noFill/>
            <a:ln w="12700">
              <a:solidFill>
                <a:schemeClr val="accent1">
                  <a:alpha val="50000"/>
                </a:schemeClr>
              </a:solidFill>
              <a:bevel/>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400">
                <a:solidFill>
                  <a:srgbClr val="000000"/>
                </a:solidFill>
                <a:ea typeface="微软雅黑" panose="020B0503020204020204" pitchFamily="34" charset="-122"/>
                <a:sym typeface="Arial" panose="020B0604020202020204" pitchFamily="34" charset="0"/>
              </a:endParaRPr>
            </a:p>
          </p:txBody>
        </p:sp>
      </p:grpSp>
      <p:sp>
        <p:nvSpPr>
          <p:cNvPr id="10" name="Oval 12"/>
          <p:cNvSpPr>
            <a:spLocks noChangeArrowheads="1"/>
          </p:cNvSpPr>
          <p:nvPr/>
        </p:nvSpPr>
        <p:spPr bwMode="auto">
          <a:xfrm>
            <a:off x="1453489" y="2119202"/>
            <a:ext cx="2540704" cy="25921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sp>
        <p:nvSpPr>
          <p:cNvPr id="11" name="Oval 14"/>
          <p:cNvSpPr>
            <a:spLocks noChangeArrowheads="1"/>
          </p:cNvSpPr>
          <p:nvPr/>
        </p:nvSpPr>
        <p:spPr bwMode="auto">
          <a:xfrm>
            <a:off x="1978281" y="2653661"/>
            <a:ext cx="1491120" cy="1523209"/>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b="1" dirty="0">
              <a:solidFill>
                <a:srgbClr val="FFFFFF"/>
              </a:solidFill>
              <a:ea typeface="微软雅黑" panose="020B0503020204020204" pitchFamily="34" charset="-122"/>
              <a:sym typeface="Arial" panose="020B0604020202020204" pitchFamily="34" charset="0"/>
            </a:endParaRPr>
          </a:p>
        </p:txBody>
      </p:sp>
      <p:grpSp>
        <p:nvGrpSpPr>
          <p:cNvPr id="17" name="圆圈1"/>
          <p:cNvGrpSpPr>
            <a:grpSpLocks/>
          </p:cNvGrpSpPr>
          <p:nvPr/>
        </p:nvGrpSpPr>
        <p:grpSpPr bwMode="auto">
          <a:xfrm>
            <a:off x="3315926" y="1656389"/>
            <a:ext cx="361869" cy="361869"/>
            <a:chOff x="0" y="0"/>
            <a:chExt cx="262" cy="262"/>
          </a:xfrm>
        </p:grpSpPr>
        <p:sp>
          <p:nvSpPr>
            <p:cNvPr id="18" name="Oval 19"/>
            <p:cNvSpPr>
              <a:spLocks noChangeArrowheads="1"/>
            </p:cNvSpPr>
            <p:nvPr/>
          </p:nvSpPr>
          <p:spPr bwMode="auto">
            <a:xfrm>
              <a:off x="0" y="0"/>
              <a:ext cx="262" cy="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sp>
          <p:nvSpPr>
            <p:cNvPr id="19" name="Oval 20"/>
            <p:cNvSpPr>
              <a:spLocks noChangeArrowheads="1"/>
            </p:cNvSpPr>
            <p:nvPr/>
          </p:nvSpPr>
          <p:spPr bwMode="auto">
            <a:xfrm>
              <a:off x="25" y="22"/>
              <a:ext cx="218" cy="2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grpSp>
      <p:grpSp>
        <p:nvGrpSpPr>
          <p:cNvPr id="20" name="圆圈2"/>
          <p:cNvGrpSpPr>
            <a:grpSpLocks/>
          </p:cNvGrpSpPr>
          <p:nvPr/>
        </p:nvGrpSpPr>
        <p:grpSpPr bwMode="auto">
          <a:xfrm>
            <a:off x="4075852" y="2408697"/>
            <a:ext cx="363773" cy="363773"/>
            <a:chOff x="0" y="0"/>
            <a:chExt cx="262" cy="262"/>
          </a:xfrm>
        </p:grpSpPr>
        <p:sp>
          <p:nvSpPr>
            <p:cNvPr id="21" name="Oval 28"/>
            <p:cNvSpPr>
              <a:spLocks noChangeArrowheads="1"/>
            </p:cNvSpPr>
            <p:nvPr/>
          </p:nvSpPr>
          <p:spPr bwMode="auto">
            <a:xfrm>
              <a:off x="0" y="0"/>
              <a:ext cx="262" cy="2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sp>
          <p:nvSpPr>
            <p:cNvPr id="22" name="Oval 29"/>
            <p:cNvSpPr>
              <a:spLocks noChangeArrowheads="1"/>
            </p:cNvSpPr>
            <p:nvPr/>
          </p:nvSpPr>
          <p:spPr bwMode="auto">
            <a:xfrm>
              <a:off x="22" y="22"/>
              <a:ext cx="218" cy="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grpSp>
      <p:grpSp>
        <p:nvGrpSpPr>
          <p:cNvPr id="23" name="圆圈3"/>
          <p:cNvGrpSpPr>
            <a:grpSpLocks/>
          </p:cNvGrpSpPr>
          <p:nvPr/>
        </p:nvGrpSpPr>
        <p:grpSpPr bwMode="auto">
          <a:xfrm>
            <a:off x="4323447" y="3229569"/>
            <a:ext cx="363773" cy="363775"/>
            <a:chOff x="0" y="0"/>
            <a:chExt cx="262" cy="262"/>
          </a:xfrm>
        </p:grpSpPr>
        <p:sp>
          <p:nvSpPr>
            <p:cNvPr id="24" name="Oval 31"/>
            <p:cNvSpPr>
              <a:spLocks noChangeArrowheads="1"/>
            </p:cNvSpPr>
            <p:nvPr/>
          </p:nvSpPr>
          <p:spPr bwMode="auto">
            <a:xfrm>
              <a:off x="0" y="0"/>
              <a:ext cx="262" cy="2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sp>
          <p:nvSpPr>
            <p:cNvPr id="25" name="Oval 32"/>
            <p:cNvSpPr>
              <a:spLocks noChangeArrowheads="1"/>
            </p:cNvSpPr>
            <p:nvPr/>
          </p:nvSpPr>
          <p:spPr bwMode="auto">
            <a:xfrm>
              <a:off x="22" y="22"/>
              <a:ext cx="218" cy="2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grpSp>
      <p:grpSp>
        <p:nvGrpSpPr>
          <p:cNvPr id="26" name="圆圈4"/>
          <p:cNvGrpSpPr>
            <a:grpSpLocks/>
          </p:cNvGrpSpPr>
          <p:nvPr/>
        </p:nvGrpSpPr>
        <p:grpSpPr bwMode="auto">
          <a:xfrm>
            <a:off x="4066329" y="4101865"/>
            <a:ext cx="361869" cy="361869"/>
            <a:chOff x="0" y="0"/>
            <a:chExt cx="262" cy="262"/>
          </a:xfrm>
        </p:grpSpPr>
        <p:sp>
          <p:nvSpPr>
            <p:cNvPr id="27" name="Oval 34"/>
            <p:cNvSpPr>
              <a:spLocks noChangeArrowheads="1"/>
            </p:cNvSpPr>
            <p:nvPr/>
          </p:nvSpPr>
          <p:spPr bwMode="auto">
            <a:xfrm>
              <a:off x="0" y="0"/>
              <a:ext cx="262" cy="2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sp>
          <p:nvSpPr>
            <p:cNvPr id="28" name="Oval 35"/>
            <p:cNvSpPr>
              <a:spLocks noChangeArrowheads="1"/>
            </p:cNvSpPr>
            <p:nvPr/>
          </p:nvSpPr>
          <p:spPr bwMode="auto">
            <a:xfrm>
              <a:off x="23" y="22"/>
              <a:ext cx="218" cy="2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grpSp>
      <p:grpSp>
        <p:nvGrpSpPr>
          <p:cNvPr id="29" name="圆圈5"/>
          <p:cNvGrpSpPr>
            <a:grpSpLocks/>
          </p:cNvGrpSpPr>
          <p:nvPr/>
        </p:nvGrpSpPr>
        <p:grpSpPr bwMode="auto">
          <a:xfrm>
            <a:off x="3397823" y="4766562"/>
            <a:ext cx="361869" cy="363773"/>
            <a:chOff x="0" y="0"/>
            <a:chExt cx="262" cy="262"/>
          </a:xfrm>
        </p:grpSpPr>
        <p:sp>
          <p:nvSpPr>
            <p:cNvPr id="30" name="Oval 37"/>
            <p:cNvSpPr>
              <a:spLocks noChangeArrowheads="1"/>
            </p:cNvSpPr>
            <p:nvPr/>
          </p:nvSpPr>
          <p:spPr bwMode="auto">
            <a:xfrm>
              <a:off x="0" y="0"/>
              <a:ext cx="262" cy="2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sp>
          <p:nvSpPr>
            <p:cNvPr id="31" name="Oval 38"/>
            <p:cNvSpPr>
              <a:spLocks noChangeArrowheads="1"/>
            </p:cNvSpPr>
            <p:nvPr/>
          </p:nvSpPr>
          <p:spPr bwMode="auto">
            <a:xfrm>
              <a:off x="21" y="22"/>
              <a:ext cx="218" cy="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lt1"/>
                </a:solidFill>
                <a:sym typeface="Arial" panose="020B0604020202020204" pitchFamily="34" charset="0"/>
              </a:endParaRPr>
            </a:p>
          </p:txBody>
        </p:sp>
      </p:grpSp>
      <p:sp>
        <p:nvSpPr>
          <p:cNvPr id="32" name="矩形 31"/>
          <p:cNvSpPr/>
          <p:nvPr/>
        </p:nvSpPr>
        <p:spPr>
          <a:xfrm>
            <a:off x="5146544" y="1621914"/>
            <a:ext cx="6108579" cy="3785652"/>
          </a:xfrm>
          <a:prstGeom prst="rect">
            <a:avLst/>
          </a:prstGeom>
        </p:spPr>
        <p:txBody>
          <a:bodyPr wrap="square">
            <a:spAutoFit/>
          </a:bodyPr>
          <a:lstStyle/>
          <a:p>
            <a:pPr algn="just"/>
            <a:r>
              <a:rPr lang="zh-CN" altLang="en-US" sz="2000" dirty="0">
                <a:latin typeface="微软雅黑" panose="020B0503020204020204" pitchFamily="34" charset="-122"/>
                <a:ea typeface="微软雅黑" panose="020B0503020204020204" pitchFamily="34" charset="-122"/>
              </a:rPr>
              <a:t>随着社会的发展及生活质量的提高，人们越来越重视身体健康。据统计</a:t>
            </a:r>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年上海市各医疗机构诊疗总人数达到</a:t>
            </a:r>
            <a:r>
              <a:rPr lang="en-US" altLang="zh-CN" sz="2000" dirty="0">
                <a:latin typeface="微软雅黑" panose="020B0503020204020204" pitchFamily="34" charset="-122"/>
                <a:ea typeface="微软雅黑" panose="020B0503020204020204" pitchFamily="34" charset="-122"/>
              </a:rPr>
              <a:t>28192</a:t>
            </a:r>
            <a:r>
              <a:rPr lang="zh-CN" altLang="en-US" sz="2000" dirty="0">
                <a:latin typeface="微软雅黑" panose="020B0503020204020204" pitchFamily="34" charset="-122"/>
                <a:ea typeface="微软雅黑" panose="020B0503020204020204" pitchFamily="34" charset="-122"/>
              </a:rPr>
              <a:t>万，住院手术人数</a:t>
            </a:r>
            <a:r>
              <a:rPr lang="en-US" altLang="zh-CN" sz="2000" dirty="0">
                <a:latin typeface="微软雅黑" panose="020B0503020204020204" pitchFamily="34" charset="-122"/>
                <a:ea typeface="微软雅黑" panose="020B0503020204020204" pitchFamily="34" charset="-122"/>
              </a:rPr>
              <a:t>305.29</a:t>
            </a:r>
            <a:r>
              <a:rPr lang="zh-CN" altLang="en-US" sz="2000" dirty="0">
                <a:latin typeface="微软雅黑" panose="020B0503020204020204" pitchFamily="34" charset="-122"/>
                <a:ea typeface="微软雅黑" panose="020B0503020204020204" pitchFamily="34" charset="-122"/>
              </a:rPr>
              <a:t>万人。</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然而在该情况下，患者经常面临挂号难、住院难的问题。因此，如何实时选择医院人流量少，床位余量大，路程时间短的医院成为当下人们重点关注的问题。</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本项目基于以上问题，结合</a:t>
            </a:r>
            <a:r>
              <a:rPr lang="en-US" altLang="zh-CN" sz="2000" dirty="0">
                <a:latin typeface="微软雅黑" panose="020B0503020204020204" pitchFamily="34" charset="-122"/>
                <a:ea typeface="微软雅黑" panose="020B0503020204020204" pitchFamily="34" charset="-122"/>
              </a:rPr>
              <a:t>SODA</a:t>
            </a:r>
            <a:r>
              <a:rPr lang="zh-CN" altLang="en-US" sz="2000" dirty="0">
                <a:latin typeface="微软雅黑" panose="020B0503020204020204" pitchFamily="34" charset="-122"/>
                <a:ea typeface="微软雅黑" panose="020B0503020204020204" pitchFamily="34" charset="-122"/>
              </a:rPr>
              <a:t>数据集提供的数据及网络查询的数据，从患者的角度出发综合考虑挂号排队速度、医院床位余量、路途耗费时间及医院技术水平等四个因素。力求为患者提供最优的就诊方案。</a:t>
            </a:r>
          </a:p>
        </p:txBody>
      </p:sp>
      <p:pic>
        <p:nvPicPr>
          <p:cNvPr id="39" name="图形 38" descr="听诊器">
            <a:extLst>
              <a:ext uri="{FF2B5EF4-FFF2-40B4-BE49-F238E27FC236}">
                <a16:creationId xmlns:a16="http://schemas.microsoft.com/office/drawing/2014/main" xmlns="" id="{8C68D09D-F108-4590-8BCA-8B76C52FFE2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266641" y="2936032"/>
            <a:ext cx="914400" cy="914400"/>
          </a:xfrm>
          <a:prstGeom prst="rect">
            <a:avLst/>
          </a:prstGeom>
        </p:spPr>
      </p:pic>
    </p:spTree>
    <p:extLst>
      <p:ext uri="{BB962C8B-B14F-4D97-AF65-F5344CB8AC3E}">
        <p14:creationId xmlns:p14="http://schemas.microsoft.com/office/powerpoint/2010/main" val="355796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nodeType="withEffect">
                                  <p:stCondLst>
                                    <p:cond delay="0"/>
                                  </p:stCondLst>
                                  <p:childTnLst>
                                    <p:animMotion origin="layout" path="M 0 -4.44444E-6 L -0.52956 -4.44444E-6 " pathEditMode="relative" rAng="0" ptsTypes="AA">
                                      <p:cBhvr>
                                        <p:cTn id="11" dur="1000" spd="-100000" fill="hold"/>
                                        <p:tgtEl>
                                          <p:spTgt spid="2"/>
                                        </p:tgtEl>
                                        <p:attrNameLst>
                                          <p:attrName>ppt_x</p:attrName>
                                          <p:attrName>ppt_y</p:attrName>
                                        </p:attrNameLst>
                                      </p:cBhvr>
                                      <p:rCtr x="-26484" y="0"/>
                                    </p:animMotion>
                                  </p:childTnLst>
                                </p:cTn>
                              </p:par>
                              <p:par>
                                <p:cTn id="12" presetID="53" presetClass="entr" presetSubtype="16"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35" presetClass="path" presetSubtype="0" accel="50000" decel="50000" fill="hold" grpId="1" nodeType="withEffect">
                                  <p:stCondLst>
                                    <p:cond delay="0"/>
                                  </p:stCondLst>
                                  <p:childTnLst>
                                    <p:animMotion origin="layout" path="M 0 2.59259E-6 L 0.12148 2.59259E-6 " pathEditMode="relative" rAng="0" ptsTypes="AA">
                                      <p:cBhvr>
                                        <p:cTn id="18" dur="1000" spd="-100000" fill="hold"/>
                                        <p:tgtEl>
                                          <p:spTgt spid="3"/>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250" fill="hold"/>
                                        <p:tgtEl>
                                          <p:spTgt spid="4"/>
                                        </p:tgtEl>
                                        <p:attrNameLst>
                                          <p:attrName>ppt_w</p:attrName>
                                        </p:attrNameLst>
                                      </p:cBhvr>
                                      <p:tavLst>
                                        <p:tav tm="0">
                                          <p:val>
                                            <p:fltVal val="0"/>
                                          </p:val>
                                        </p:tav>
                                        <p:tav tm="100000">
                                          <p:val>
                                            <p:strVal val="#ppt_w"/>
                                          </p:val>
                                        </p:tav>
                                      </p:tavLst>
                                    </p:anim>
                                    <p:anim calcmode="lin" valueType="num">
                                      <p:cBhvr>
                                        <p:cTn id="23" dur="250" fill="hold"/>
                                        <p:tgtEl>
                                          <p:spTgt spid="4"/>
                                        </p:tgtEl>
                                        <p:attrNameLst>
                                          <p:attrName>ppt_h</p:attrName>
                                        </p:attrNameLst>
                                      </p:cBhvr>
                                      <p:tavLst>
                                        <p:tav tm="0">
                                          <p:val>
                                            <p:fltVal val="0"/>
                                          </p:val>
                                        </p:tav>
                                        <p:tav tm="100000">
                                          <p:val>
                                            <p:strVal val="#ppt_h"/>
                                          </p:val>
                                        </p:tav>
                                      </p:tavLst>
                                    </p:anim>
                                    <p:animEffect transition="in" filter="fade">
                                      <p:cBhvr>
                                        <p:cTn id="24" dur="250"/>
                                        <p:tgtEl>
                                          <p:spTgt spid="4"/>
                                        </p:tgtEl>
                                      </p:cBhvr>
                                    </p:animEffect>
                                  </p:childTnLst>
                                </p:cTn>
                              </p:par>
                              <p:par>
                                <p:cTn id="25" presetID="6" presetClass="emph" presetSubtype="0" decel="100000" fill="hold" nodeType="withEffect">
                                  <p:stCondLst>
                                    <p:cond delay="200"/>
                                  </p:stCondLst>
                                  <p:childTnLst>
                                    <p:animScale>
                                      <p:cBhvr>
                                        <p:cTn id="26" dur="250" fill="hold"/>
                                        <p:tgtEl>
                                          <p:spTgt spid="4"/>
                                        </p:tgtEl>
                                      </p:cBhvr>
                                      <p:by x="120000" y="120000"/>
                                    </p:animScale>
                                  </p:childTnLst>
                                </p:cTn>
                              </p:par>
                              <p:par>
                                <p:cTn id="27" presetID="6" presetClass="emph" presetSubtype="0" decel="100000" fill="hold" nodeType="withEffect">
                                  <p:stCondLst>
                                    <p:cond delay="400"/>
                                  </p:stCondLst>
                                  <p:childTnLst>
                                    <p:animScale>
                                      <p:cBhvr>
                                        <p:cTn id="28" dur="250" fill="hold"/>
                                        <p:tgtEl>
                                          <p:spTgt spid="4"/>
                                        </p:tgtEl>
                                      </p:cBhvr>
                                      <p:by x="83000" y="83000"/>
                                    </p:animScale>
                                  </p:childTnLst>
                                </p:cTn>
                              </p:par>
                              <p:par>
                                <p:cTn id="29" presetID="53" presetClass="entr" presetSubtype="16" fill="hold" grpId="0" nodeType="with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250" fill="hold"/>
                                        <p:tgtEl>
                                          <p:spTgt spid="10"/>
                                        </p:tgtEl>
                                        <p:attrNameLst>
                                          <p:attrName>ppt_w</p:attrName>
                                        </p:attrNameLst>
                                      </p:cBhvr>
                                      <p:tavLst>
                                        <p:tav tm="0">
                                          <p:val>
                                            <p:fltVal val="0"/>
                                          </p:val>
                                        </p:tav>
                                        <p:tav tm="100000">
                                          <p:val>
                                            <p:strVal val="#ppt_w"/>
                                          </p:val>
                                        </p:tav>
                                      </p:tavLst>
                                    </p:anim>
                                    <p:anim calcmode="lin" valueType="num">
                                      <p:cBhvr>
                                        <p:cTn id="32" dur="250" fill="hold"/>
                                        <p:tgtEl>
                                          <p:spTgt spid="10"/>
                                        </p:tgtEl>
                                        <p:attrNameLst>
                                          <p:attrName>ppt_h</p:attrName>
                                        </p:attrNameLst>
                                      </p:cBhvr>
                                      <p:tavLst>
                                        <p:tav tm="0">
                                          <p:val>
                                            <p:fltVal val="0"/>
                                          </p:val>
                                        </p:tav>
                                        <p:tav tm="100000">
                                          <p:val>
                                            <p:strVal val="#ppt_h"/>
                                          </p:val>
                                        </p:tav>
                                      </p:tavLst>
                                    </p:anim>
                                    <p:animEffect transition="in" filter="fade">
                                      <p:cBhvr>
                                        <p:cTn id="33" dur="250"/>
                                        <p:tgtEl>
                                          <p:spTgt spid="10"/>
                                        </p:tgtEl>
                                      </p:cBhvr>
                                    </p:animEffect>
                                  </p:childTnLst>
                                </p:cTn>
                              </p:par>
                              <p:par>
                                <p:cTn id="34" presetID="6" presetClass="emph" presetSubtype="0" decel="100000" fill="hold" grpId="1" nodeType="withEffect">
                                  <p:stCondLst>
                                    <p:cond delay="600"/>
                                  </p:stCondLst>
                                  <p:childTnLst>
                                    <p:animScale>
                                      <p:cBhvr>
                                        <p:cTn id="35" dur="250" fill="hold"/>
                                        <p:tgtEl>
                                          <p:spTgt spid="10"/>
                                        </p:tgtEl>
                                      </p:cBhvr>
                                      <p:by x="120000" y="120000"/>
                                    </p:animScale>
                                  </p:childTnLst>
                                </p:cTn>
                              </p:par>
                              <p:par>
                                <p:cTn id="36" presetID="6" presetClass="emph" presetSubtype="0" decel="100000" fill="hold" grpId="2" nodeType="withEffect">
                                  <p:stCondLst>
                                    <p:cond delay="800"/>
                                  </p:stCondLst>
                                  <p:childTnLst>
                                    <p:animScale>
                                      <p:cBhvr>
                                        <p:cTn id="37" dur="250" fill="hold"/>
                                        <p:tgtEl>
                                          <p:spTgt spid="10"/>
                                        </p:tgtEl>
                                      </p:cBhvr>
                                      <p:by x="83000" y="83000"/>
                                    </p:animScale>
                                  </p:childTnLst>
                                </p:cTn>
                              </p:par>
                              <p:par>
                                <p:cTn id="38" presetID="53" presetClass="entr" presetSubtype="16" fill="hold" grpId="0" nodeType="withEffect">
                                  <p:stCondLst>
                                    <p:cond delay="600"/>
                                  </p:stCondLst>
                                  <p:childTnLst>
                                    <p:set>
                                      <p:cBhvr>
                                        <p:cTn id="39" dur="1" fill="hold">
                                          <p:stCondLst>
                                            <p:cond delay="0"/>
                                          </p:stCondLst>
                                        </p:cTn>
                                        <p:tgtEl>
                                          <p:spTgt spid="11"/>
                                        </p:tgtEl>
                                        <p:attrNameLst>
                                          <p:attrName>style.visibility</p:attrName>
                                        </p:attrNameLst>
                                      </p:cBhvr>
                                      <p:to>
                                        <p:strVal val="visible"/>
                                      </p:to>
                                    </p:set>
                                    <p:anim calcmode="lin" valueType="num">
                                      <p:cBhvr>
                                        <p:cTn id="40" dur="250" fill="hold"/>
                                        <p:tgtEl>
                                          <p:spTgt spid="11"/>
                                        </p:tgtEl>
                                        <p:attrNameLst>
                                          <p:attrName>ppt_w</p:attrName>
                                        </p:attrNameLst>
                                      </p:cBhvr>
                                      <p:tavLst>
                                        <p:tav tm="0">
                                          <p:val>
                                            <p:fltVal val="0"/>
                                          </p:val>
                                        </p:tav>
                                        <p:tav tm="100000">
                                          <p:val>
                                            <p:strVal val="#ppt_w"/>
                                          </p:val>
                                        </p:tav>
                                      </p:tavLst>
                                    </p:anim>
                                    <p:anim calcmode="lin" valueType="num">
                                      <p:cBhvr>
                                        <p:cTn id="41" dur="250" fill="hold"/>
                                        <p:tgtEl>
                                          <p:spTgt spid="11"/>
                                        </p:tgtEl>
                                        <p:attrNameLst>
                                          <p:attrName>ppt_h</p:attrName>
                                        </p:attrNameLst>
                                      </p:cBhvr>
                                      <p:tavLst>
                                        <p:tav tm="0">
                                          <p:val>
                                            <p:fltVal val="0"/>
                                          </p:val>
                                        </p:tav>
                                        <p:tav tm="100000">
                                          <p:val>
                                            <p:strVal val="#ppt_h"/>
                                          </p:val>
                                        </p:tav>
                                      </p:tavLst>
                                    </p:anim>
                                    <p:animEffect transition="in" filter="fade">
                                      <p:cBhvr>
                                        <p:cTn id="42" dur="250"/>
                                        <p:tgtEl>
                                          <p:spTgt spid="11"/>
                                        </p:tgtEl>
                                      </p:cBhvr>
                                    </p:animEffect>
                                  </p:childTnLst>
                                </p:cTn>
                              </p:par>
                              <p:par>
                                <p:cTn id="43" presetID="6" presetClass="emph" presetSubtype="0" decel="100000" fill="hold" grpId="1" nodeType="withEffect">
                                  <p:stCondLst>
                                    <p:cond delay="800"/>
                                  </p:stCondLst>
                                  <p:childTnLst>
                                    <p:animScale>
                                      <p:cBhvr>
                                        <p:cTn id="44" dur="250" fill="hold"/>
                                        <p:tgtEl>
                                          <p:spTgt spid="11"/>
                                        </p:tgtEl>
                                      </p:cBhvr>
                                      <p:by x="120000" y="120000"/>
                                    </p:animScale>
                                  </p:childTnLst>
                                </p:cTn>
                              </p:par>
                              <p:par>
                                <p:cTn id="45" presetID="6" presetClass="emph" presetSubtype="0" decel="100000" fill="hold" grpId="2" nodeType="withEffect">
                                  <p:stCondLst>
                                    <p:cond delay="1000"/>
                                  </p:stCondLst>
                                  <p:childTnLst>
                                    <p:animScale>
                                      <p:cBhvr>
                                        <p:cTn id="46" dur="250" fill="hold"/>
                                        <p:tgtEl>
                                          <p:spTgt spid="11"/>
                                        </p:tgtEl>
                                      </p:cBhvr>
                                      <p:by x="83000" y="83000"/>
                                    </p:animScale>
                                  </p:childTnLst>
                                </p:cTn>
                              </p:par>
                            </p:childTnLst>
                          </p:cTn>
                        </p:par>
                        <p:par>
                          <p:cTn id="47" fill="hold">
                            <p:stCondLst>
                              <p:cond delay="225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nodeType="withEffect">
                                  <p:stCondLst>
                                    <p:cond delay="15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par>
                                <p:cTn id="58" presetID="53" presetClass="entr" presetSubtype="16" fill="hold" nodeType="withEffect">
                                  <p:stCondLst>
                                    <p:cond delay="30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par>
                                <p:cTn id="63" presetID="53" presetClass="entr" presetSubtype="16" fill="hold" nodeType="withEffect">
                                  <p:stCondLst>
                                    <p:cond delay="45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Effect transition="in" filter="fade">
                                      <p:cBhvr>
                                        <p:cTn id="67" dur="500"/>
                                        <p:tgtEl>
                                          <p:spTgt spid="26"/>
                                        </p:tgtEl>
                                      </p:cBhvr>
                                    </p:animEffect>
                                  </p:childTnLst>
                                </p:cTn>
                              </p:par>
                              <p:par>
                                <p:cTn id="68" presetID="53" presetClass="entr" presetSubtype="16" fill="hold" nodeType="withEffect">
                                  <p:stCondLst>
                                    <p:cond delay="600"/>
                                  </p:stCondLst>
                                  <p:childTnLst>
                                    <p:set>
                                      <p:cBhvr>
                                        <p:cTn id="69" dur="1" fill="hold">
                                          <p:stCondLst>
                                            <p:cond delay="0"/>
                                          </p:stCondLst>
                                        </p:cTn>
                                        <p:tgtEl>
                                          <p:spTgt spid="29"/>
                                        </p:tgtEl>
                                        <p:attrNameLst>
                                          <p:attrName>style.visibility</p:attrName>
                                        </p:attrNameLst>
                                      </p:cBhvr>
                                      <p:to>
                                        <p:strVal val="visible"/>
                                      </p:to>
                                    </p:set>
                                    <p:anim calcmode="lin" valueType="num">
                                      <p:cBhvr>
                                        <p:cTn id="70" dur="500" fill="hold"/>
                                        <p:tgtEl>
                                          <p:spTgt spid="29"/>
                                        </p:tgtEl>
                                        <p:attrNameLst>
                                          <p:attrName>ppt_w</p:attrName>
                                        </p:attrNameLst>
                                      </p:cBhvr>
                                      <p:tavLst>
                                        <p:tav tm="0">
                                          <p:val>
                                            <p:fltVal val="0"/>
                                          </p:val>
                                        </p:tav>
                                        <p:tav tm="100000">
                                          <p:val>
                                            <p:strVal val="#ppt_w"/>
                                          </p:val>
                                        </p:tav>
                                      </p:tavLst>
                                    </p:anim>
                                    <p:anim calcmode="lin" valueType="num">
                                      <p:cBhvr>
                                        <p:cTn id="71" dur="500" fill="hold"/>
                                        <p:tgtEl>
                                          <p:spTgt spid="29"/>
                                        </p:tgtEl>
                                        <p:attrNameLst>
                                          <p:attrName>ppt_h</p:attrName>
                                        </p:attrNameLst>
                                      </p:cBhvr>
                                      <p:tavLst>
                                        <p:tav tm="0">
                                          <p:val>
                                            <p:fltVal val="0"/>
                                          </p:val>
                                        </p:tav>
                                        <p:tav tm="100000">
                                          <p:val>
                                            <p:strVal val="#ppt_h"/>
                                          </p:val>
                                        </p:tav>
                                      </p:tavLst>
                                    </p:anim>
                                    <p:animEffect transition="in" filter="fade">
                                      <p:cBhvr>
                                        <p:cTn id="72" dur="500"/>
                                        <p:tgtEl>
                                          <p:spTgt spid="29"/>
                                        </p:tgtEl>
                                      </p:cBhvr>
                                    </p:animEffect>
                                  </p:childTnLst>
                                </p:cTn>
                              </p:par>
                              <p:par>
                                <p:cTn id="73" presetID="53" presetClass="entr" presetSubtype="16" fill="hold" grpId="0" nodeType="withEffect">
                                  <p:stCondLst>
                                    <p:cond delay="600"/>
                                  </p:stCondLst>
                                  <p:childTnLst>
                                    <p:set>
                                      <p:cBhvr>
                                        <p:cTn id="74" dur="1" fill="hold">
                                          <p:stCondLst>
                                            <p:cond delay="0"/>
                                          </p:stCondLst>
                                        </p:cTn>
                                        <p:tgtEl>
                                          <p:spTgt spid="32"/>
                                        </p:tgtEl>
                                        <p:attrNameLst>
                                          <p:attrName>style.visibility</p:attrName>
                                        </p:attrNameLst>
                                      </p:cBhvr>
                                      <p:to>
                                        <p:strVal val="visible"/>
                                      </p:to>
                                    </p:set>
                                    <p:anim calcmode="lin" valueType="num">
                                      <p:cBhvr>
                                        <p:cTn id="75" dur="500" fill="hold"/>
                                        <p:tgtEl>
                                          <p:spTgt spid="32"/>
                                        </p:tgtEl>
                                        <p:attrNameLst>
                                          <p:attrName>ppt_w</p:attrName>
                                        </p:attrNameLst>
                                      </p:cBhvr>
                                      <p:tavLst>
                                        <p:tav tm="0">
                                          <p:val>
                                            <p:fltVal val="0"/>
                                          </p:val>
                                        </p:tav>
                                        <p:tav tm="100000">
                                          <p:val>
                                            <p:strVal val="#ppt_w"/>
                                          </p:val>
                                        </p:tav>
                                      </p:tavLst>
                                    </p:anim>
                                    <p:anim calcmode="lin" valueType="num">
                                      <p:cBhvr>
                                        <p:cTn id="76" dur="500" fill="hold"/>
                                        <p:tgtEl>
                                          <p:spTgt spid="32"/>
                                        </p:tgtEl>
                                        <p:attrNameLst>
                                          <p:attrName>ppt_h</p:attrName>
                                        </p:attrNameLst>
                                      </p:cBhvr>
                                      <p:tavLst>
                                        <p:tav tm="0">
                                          <p:val>
                                            <p:fltVal val="0"/>
                                          </p:val>
                                        </p:tav>
                                        <p:tav tm="100000">
                                          <p:val>
                                            <p:strVal val="#ppt_h"/>
                                          </p:val>
                                        </p:tav>
                                      </p:tavLst>
                                    </p:anim>
                                    <p:animEffect transition="in" filter="fade">
                                      <p:cBhvr>
                                        <p:cTn id="7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animBg="1"/>
      <p:bldP spid="10" grpId="1" animBg="1"/>
      <p:bldP spid="10" grpId="2" animBg="1"/>
      <p:bldP spid="11" grpId="0" animBg="1"/>
      <p:bldP spid="11" grpId="1" animBg="1"/>
      <p:bldP spid="11" grpId="2" animBg="1"/>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42703"/>
            <a:ext cx="12192000" cy="2162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25237" y="4000484"/>
            <a:ext cx="9341527" cy="1446550"/>
          </a:xfrm>
          <a:prstGeom prst="rect">
            <a:avLst/>
          </a:prstGeom>
          <a:noFill/>
        </p:spPr>
        <p:txBody>
          <a:bodyPr wrap="square" rtlCol="0">
            <a:spAutoFit/>
          </a:bodyPr>
          <a:lstStyle/>
          <a:p>
            <a:pPr algn="ctr"/>
            <a:r>
              <a:rPr lang="zh-CN" altLang="en-US" sz="88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数据使用</a:t>
            </a:r>
          </a:p>
        </p:txBody>
      </p:sp>
      <p:sp>
        <p:nvSpPr>
          <p:cNvPr id="6" name="椭圆 5"/>
          <p:cNvSpPr/>
          <p:nvPr/>
        </p:nvSpPr>
        <p:spPr>
          <a:xfrm>
            <a:off x="6588735" y="2898084"/>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7" name="椭圆 6"/>
          <p:cNvSpPr/>
          <p:nvPr/>
        </p:nvSpPr>
        <p:spPr>
          <a:xfrm>
            <a:off x="3546849" y="1391161"/>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8" name="椭圆 7"/>
          <p:cNvSpPr/>
          <p:nvPr/>
        </p:nvSpPr>
        <p:spPr>
          <a:xfrm>
            <a:off x="5091288" y="2601640"/>
            <a:ext cx="770088" cy="770088"/>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9" name="椭圆 8"/>
          <p:cNvSpPr/>
          <p:nvPr/>
        </p:nvSpPr>
        <p:spPr>
          <a:xfrm>
            <a:off x="7572840" y="795199"/>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2" name="椭圆 11"/>
          <p:cNvSpPr/>
          <p:nvPr/>
        </p:nvSpPr>
        <p:spPr>
          <a:xfrm>
            <a:off x="3716918" y="0"/>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4" name="椭圆 13"/>
          <p:cNvSpPr/>
          <p:nvPr/>
        </p:nvSpPr>
        <p:spPr>
          <a:xfrm>
            <a:off x="7067586" y="1806074"/>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4" name="椭圆 3"/>
          <p:cNvSpPr/>
          <p:nvPr/>
        </p:nvSpPr>
        <p:spPr>
          <a:xfrm>
            <a:off x="4698395" y="379230"/>
            <a:ext cx="2568292" cy="2568292"/>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1" name="文本框 20"/>
          <p:cNvSpPr txBox="1"/>
          <p:nvPr/>
        </p:nvSpPr>
        <p:spPr>
          <a:xfrm>
            <a:off x="5551674" y="484883"/>
            <a:ext cx="1067921" cy="2185214"/>
          </a:xfrm>
          <a:prstGeom prst="rect">
            <a:avLst/>
          </a:prstGeom>
          <a:noFill/>
        </p:spPr>
        <p:txBody>
          <a:bodyPr wrap="none" rtlCol="0">
            <a:spAutoFit/>
          </a:bodyPr>
          <a:lstStyle/>
          <a:p>
            <a:r>
              <a:rPr lang="en-US" altLang="zh-CN" sz="13600" dirty="0">
                <a:solidFill>
                  <a:schemeClr val="accent1">
                    <a:lumMod val="75000"/>
                  </a:schemeClr>
                </a:solidFill>
                <a:latin typeface="AgencyFB" panose="02000806040000020003" pitchFamily="2" charset="0"/>
              </a:rPr>
              <a:t>3</a:t>
            </a:r>
            <a:endParaRPr lang="zh-CN" altLang="en-US" sz="13600" dirty="0">
              <a:solidFill>
                <a:schemeClr val="accent1">
                  <a:lumMod val="75000"/>
                </a:schemeClr>
              </a:solidFill>
              <a:latin typeface="AgencyFB" panose="02000806040000020003" pitchFamily="2" charset="0"/>
            </a:endParaRPr>
          </a:p>
        </p:txBody>
      </p:sp>
      <p:sp>
        <p:nvSpPr>
          <p:cNvPr id="23" name="文本框 22"/>
          <p:cNvSpPr txBox="1"/>
          <p:nvPr/>
        </p:nvSpPr>
        <p:spPr>
          <a:xfrm>
            <a:off x="5115050" y="2348009"/>
            <a:ext cx="1734982" cy="461665"/>
          </a:xfrm>
          <a:prstGeom prst="rect">
            <a:avLst/>
          </a:prstGeom>
          <a:noFill/>
        </p:spPr>
        <p:txBody>
          <a:bodyPr wrap="square" rtlCol="0">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rPr>
              <a:t>PART 03</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9210453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250" fill="hold"/>
                                        <p:tgtEl>
                                          <p:spTgt spid="21"/>
                                        </p:tgtEl>
                                        <p:attrNameLst>
                                          <p:attrName>ppt_w</p:attrName>
                                        </p:attrNameLst>
                                      </p:cBhvr>
                                      <p:tavLst>
                                        <p:tav tm="0">
                                          <p:val>
                                            <p:fltVal val="0"/>
                                          </p:val>
                                        </p:tav>
                                        <p:tav tm="100000">
                                          <p:val>
                                            <p:strVal val="#ppt_w"/>
                                          </p:val>
                                        </p:tav>
                                      </p:tavLst>
                                    </p:anim>
                                    <p:anim calcmode="lin" valueType="num">
                                      <p:cBhvr>
                                        <p:cTn id="17" dur="250" fill="hold"/>
                                        <p:tgtEl>
                                          <p:spTgt spid="21"/>
                                        </p:tgtEl>
                                        <p:attrNameLst>
                                          <p:attrName>ppt_h</p:attrName>
                                        </p:attrNameLst>
                                      </p:cBhvr>
                                      <p:tavLst>
                                        <p:tav tm="0">
                                          <p:val>
                                            <p:fltVal val="0"/>
                                          </p:val>
                                        </p:tav>
                                        <p:tav tm="100000">
                                          <p:val>
                                            <p:strVal val="#ppt_h"/>
                                          </p:val>
                                        </p:tav>
                                      </p:tavLst>
                                    </p:anim>
                                    <p:animEffect transition="in" filter="fade">
                                      <p:cBhvr>
                                        <p:cTn id="18" dur="250"/>
                                        <p:tgtEl>
                                          <p:spTgt spid="21"/>
                                        </p:tgtEl>
                                      </p:cBhvr>
                                    </p:animEffect>
                                  </p:childTnLst>
                                </p:cTn>
                              </p:par>
                              <p:par>
                                <p:cTn id="19" presetID="6" presetClass="emph" presetSubtype="0" decel="100000" fill="hold" grpId="1" nodeType="withEffect">
                                  <p:stCondLst>
                                    <p:cond delay="600"/>
                                  </p:stCondLst>
                                  <p:childTnLst>
                                    <p:animScale>
                                      <p:cBhvr>
                                        <p:cTn id="20" dur="250" fill="hold"/>
                                        <p:tgtEl>
                                          <p:spTgt spid="21"/>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21"/>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50" fill="hold"/>
                                        <p:tgtEl>
                                          <p:spTgt spid="23"/>
                                        </p:tgtEl>
                                        <p:attrNameLst>
                                          <p:attrName>ppt_w</p:attrName>
                                        </p:attrNameLst>
                                      </p:cBhvr>
                                      <p:tavLst>
                                        <p:tav tm="0">
                                          <p:val>
                                            <p:fltVal val="0"/>
                                          </p:val>
                                        </p:tav>
                                        <p:tav tm="100000">
                                          <p:val>
                                            <p:strVal val="#ppt_w"/>
                                          </p:val>
                                        </p:tav>
                                      </p:tavLst>
                                    </p:anim>
                                    <p:anim calcmode="lin" valueType="num">
                                      <p:cBhvr>
                                        <p:cTn id="26" dur="250" fill="hold"/>
                                        <p:tgtEl>
                                          <p:spTgt spid="23"/>
                                        </p:tgtEl>
                                        <p:attrNameLst>
                                          <p:attrName>ppt_h</p:attrName>
                                        </p:attrNameLst>
                                      </p:cBhvr>
                                      <p:tavLst>
                                        <p:tav tm="0">
                                          <p:val>
                                            <p:fltVal val="0"/>
                                          </p:val>
                                        </p:tav>
                                        <p:tav tm="100000">
                                          <p:val>
                                            <p:strVal val="#ppt_h"/>
                                          </p:val>
                                        </p:tav>
                                      </p:tavLst>
                                    </p:anim>
                                    <p:animEffect transition="in" filter="fade">
                                      <p:cBhvr>
                                        <p:cTn id="27" dur="250"/>
                                        <p:tgtEl>
                                          <p:spTgt spid="23"/>
                                        </p:tgtEl>
                                      </p:cBhvr>
                                    </p:animEffect>
                                  </p:childTnLst>
                                </p:cTn>
                              </p:par>
                              <p:par>
                                <p:cTn id="28" presetID="6" presetClass="emph" presetSubtype="0" decel="100000" fill="hold" grpId="1" nodeType="withEffect">
                                  <p:stCondLst>
                                    <p:cond delay="800"/>
                                  </p:stCondLst>
                                  <p:childTnLst>
                                    <p:animScale>
                                      <p:cBhvr>
                                        <p:cTn id="29" dur="250" fill="hold"/>
                                        <p:tgtEl>
                                          <p:spTgt spid="23"/>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3"/>
                                        </p:tgtEl>
                                      </p:cBhvr>
                                      <p:by x="83000" y="83000"/>
                                    </p:animScale>
                                  </p:childTnLst>
                                </p:cTn>
                              </p:par>
                            </p:childTnLst>
                          </p:cTn>
                        </p:par>
                        <p:par>
                          <p:cTn id="32" fill="hold">
                            <p:stCondLst>
                              <p:cond delay="125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Effect transition="in" filter="fade">
                                      <p:cBhvr>
                                        <p:cTn id="52" dur="500"/>
                                        <p:tgtEl>
                                          <p:spTgt spid="6"/>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Effect transition="in" filter="fade">
                                      <p:cBhvr>
                                        <p:cTn id="62" dur="500"/>
                                        <p:tgtEl>
                                          <p:spTgt spid="9"/>
                                        </p:tgtEl>
                                      </p:cBhvr>
                                    </p:animEffect>
                                  </p:childTnLst>
                                </p:cTn>
                              </p:par>
                            </p:childTnLst>
                          </p:cTn>
                        </p:par>
                        <p:par>
                          <p:cTn id="63" fill="hold">
                            <p:stCondLst>
                              <p:cond delay="2150"/>
                            </p:stCondLst>
                            <p:childTnLst>
                              <p:par>
                                <p:cTn id="64" presetID="53" presetClass="entr" presetSubtype="16" fill="hold" grpId="0"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fltVal val="0"/>
                                          </p:val>
                                        </p:tav>
                                        <p:tav tm="100000">
                                          <p:val>
                                            <p:strVal val="#ppt_h"/>
                                          </p:val>
                                        </p:tav>
                                      </p:tavLst>
                                    </p:anim>
                                    <p:animEffect transition="in" filter="fade">
                                      <p:cBhvr>
                                        <p:cTn id="68" dur="500"/>
                                        <p:tgtEl>
                                          <p:spTgt spid="2"/>
                                        </p:tgtEl>
                                      </p:cBhvr>
                                    </p:animEffect>
                                  </p:childTnLst>
                                </p:cTn>
                              </p:par>
                            </p:childTnLst>
                          </p:cTn>
                        </p:par>
                        <p:par>
                          <p:cTn id="69" fill="hold">
                            <p:stCondLst>
                              <p:cond delay="2650"/>
                            </p:stCondLst>
                            <p:childTnLst>
                              <p:par>
                                <p:cTn id="70" presetID="53" presetClass="entr" presetSubtype="16"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250" fill="hold"/>
                                        <p:tgtEl>
                                          <p:spTgt spid="22"/>
                                        </p:tgtEl>
                                        <p:attrNameLst>
                                          <p:attrName>ppt_w</p:attrName>
                                        </p:attrNameLst>
                                      </p:cBhvr>
                                      <p:tavLst>
                                        <p:tav tm="0">
                                          <p:val>
                                            <p:fltVal val="0"/>
                                          </p:val>
                                        </p:tav>
                                        <p:tav tm="100000">
                                          <p:val>
                                            <p:strVal val="#ppt_w"/>
                                          </p:val>
                                        </p:tav>
                                      </p:tavLst>
                                    </p:anim>
                                    <p:anim calcmode="lin" valueType="num">
                                      <p:cBhvr>
                                        <p:cTn id="73" dur="250" fill="hold"/>
                                        <p:tgtEl>
                                          <p:spTgt spid="22"/>
                                        </p:tgtEl>
                                        <p:attrNameLst>
                                          <p:attrName>ppt_h</p:attrName>
                                        </p:attrNameLst>
                                      </p:cBhvr>
                                      <p:tavLst>
                                        <p:tav tm="0">
                                          <p:val>
                                            <p:fltVal val="0"/>
                                          </p:val>
                                        </p:tav>
                                        <p:tav tm="100000">
                                          <p:val>
                                            <p:strVal val="#ppt_h"/>
                                          </p:val>
                                        </p:tav>
                                      </p:tavLst>
                                    </p:anim>
                                    <p:animEffect transition="in" filter="fade">
                                      <p:cBhvr>
                                        <p:cTn id="74" dur="250"/>
                                        <p:tgtEl>
                                          <p:spTgt spid="22"/>
                                        </p:tgtEl>
                                      </p:cBhvr>
                                    </p:animEffect>
                                  </p:childTnLst>
                                </p:cTn>
                              </p:par>
                              <p:par>
                                <p:cTn id="75" presetID="6" presetClass="emph" presetSubtype="0" decel="100000" fill="hold" grpId="1" nodeType="withEffect">
                                  <p:stCondLst>
                                    <p:cond delay="200"/>
                                  </p:stCondLst>
                                  <p:childTnLst>
                                    <p:animScale>
                                      <p:cBhvr>
                                        <p:cTn id="76" dur="250" fill="hold"/>
                                        <p:tgtEl>
                                          <p:spTgt spid="22"/>
                                        </p:tgtEl>
                                      </p:cBhvr>
                                      <p:by x="120000" y="120000"/>
                                    </p:animScale>
                                  </p:childTnLst>
                                </p:cTn>
                              </p:par>
                              <p:par>
                                <p:cTn id="77" presetID="6" presetClass="emph" presetSubtype="0" decel="100000" fill="hold" grpId="2" nodeType="withEffect">
                                  <p:stCondLst>
                                    <p:cond delay="400"/>
                                  </p:stCondLst>
                                  <p:childTnLst>
                                    <p:animScale>
                                      <p:cBhvr>
                                        <p:cTn id="78" dur="250" fill="hold"/>
                                        <p:tgtEl>
                                          <p:spTgt spid="22"/>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2" grpId="1"/>
      <p:bldP spid="22" grpId="2"/>
      <p:bldP spid="6" grpId="0" animBg="1"/>
      <p:bldP spid="7" grpId="0" animBg="1"/>
      <p:bldP spid="8" grpId="0" animBg="1"/>
      <p:bldP spid="9" grpId="0" animBg="1"/>
      <p:bldP spid="12" grpId="0" animBg="1"/>
      <p:bldP spid="14" grpId="0" animBg="1"/>
      <p:bldP spid="4" grpId="0" animBg="1"/>
      <p:bldP spid="4" grpId="1" animBg="1"/>
      <p:bldP spid="4" grpId="2" animBg="1"/>
      <p:bldP spid="21" grpId="0"/>
      <p:bldP spid="21" grpId="1"/>
      <p:bldP spid="21" grpId="2"/>
      <p:bldP spid="23" grpId="0"/>
      <p:bldP spid="23" grpId="1"/>
      <p:bldP spid="23"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775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038254" y="218741"/>
            <a:ext cx="4115492" cy="523220"/>
          </a:xfrm>
          <a:prstGeom prst="rect">
            <a:avLst/>
          </a:prstGeom>
          <a:noFill/>
        </p:spPr>
        <p:txBody>
          <a:bodyPr wrap="square" rtlCol="0">
            <a:spAutoFit/>
          </a:bodyPr>
          <a:lstStyle/>
          <a:p>
            <a:pPr algn="ctr"/>
            <a:r>
              <a:rPr lang="zh-CN" altLang="en-US" sz="2800" b="1" dirty="0">
                <a:solidFill>
                  <a:srgbClr val="005973"/>
                </a:solidFill>
                <a:latin typeface="微软雅黑" panose="020B0503020204020204" pitchFamily="34" charset="-122"/>
                <a:ea typeface="微软雅黑" panose="020B0503020204020204" pitchFamily="34" charset="-122"/>
                <a:cs typeface="Aharoni" panose="02010803020104030203" pitchFamily="2" charset="-79"/>
              </a:rPr>
              <a:t>数据使用</a:t>
            </a:r>
          </a:p>
        </p:txBody>
      </p:sp>
      <p:sp>
        <p:nvSpPr>
          <p:cNvPr id="18" name="矩形: 圆角 17">
            <a:extLst>
              <a:ext uri="{FF2B5EF4-FFF2-40B4-BE49-F238E27FC236}">
                <a16:creationId xmlns:a16="http://schemas.microsoft.com/office/drawing/2014/main" xmlns="" id="{BDE49685-6E2A-4D60-A01A-E4770A6D2659}"/>
              </a:ext>
            </a:extLst>
          </p:cNvPr>
          <p:cNvSpPr/>
          <p:nvPr/>
        </p:nvSpPr>
        <p:spPr>
          <a:xfrm>
            <a:off x="3625409" y="4137288"/>
            <a:ext cx="7574674" cy="2135671"/>
          </a:xfrm>
          <a:prstGeom prst="roundRect">
            <a:avLst/>
          </a:prstGeom>
          <a:ln w="38100">
            <a:solidFill>
              <a:srgbClr val="003366"/>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rPr>
              <a:t>上海市崇明区公共汽车和电车客运线路经营权证的信息</a:t>
            </a:r>
            <a:endParaRPr lang="en-US" altLang="zh-CN"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endParaRPr>
          </a:p>
          <a:p>
            <a:r>
              <a:rPr lang="zh-CN" altLang="en-US" b="1"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rPr>
              <a:t>上海市天地图影像地图服务</a:t>
            </a:r>
            <a:endParaRPr lang="en-US" altLang="zh-CN" b="1"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endParaRPr>
          </a:p>
          <a:p>
            <a:r>
              <a:rPr lang="zh-CN" altLang="en-US"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rPr>
              <a:t>城市路段详细信息</a:t>
            </a:r>
            <a:endParaRPr lang="en-US" altLang="zh-CN"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endParaRPr>
          </a:p>
          <a:p>
            <a:r>
              <a:rPr lang="zh-CN" altLang="en-US" b="1"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rPr>
              <a:t>二次供水清洗消毒单位</a:t>
            </a:r>
          </a:p>
        </p:txBody>
      </p:sp>
      <p:sp>
        <p:nvSpPr>
          <p:cNvPr id="28" name="矩形: 圆角 27">
            <a:extLst>
              <a:ext uri="{FF2B5EF4-FFF2-40B4-BE49-F238E27FC236}">
                <a16:creationId xmlns:a16="http://schemas.microsoft.com/office/drawing/2014/main" xmlns="" id="{47401D35-652B-49B1-B8AA-EB3AF3987D36}"/>
              </a:ext>
            </a:extLst>
          </p:cNvPr>
          <p:cNvSpPr/>
          <p:nvPr/>
        </p:nvSpPr>
        <p:spPr>
          <a:xfrm>
            <a:off x="3625409" y="1347881"/>
            <a:ext cx="7574675" cy="2299092"/>
          </a:xfrm>
          <a:prstGeom prst="roundRect">
            <a:avLst/>
          </a:prstGeom>
          <a:ln w="38100">
            <a:solidFill>
              <a:srgbClr val="003366"/>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1800"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rPr>
              <a:t>复旦大学医院管理研究所</a:t>
            </a:r>
            <a:r>
              <a:rPr lang="en-US" altLang="zh-CN" sz="1800"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rPr>
              <a:t>《</a:t>
            </a:r>
            <a:r>
              <a:rPr lang="zh-CN" altLang="en-US" sz="1800"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rPr>
              <a:t>中国医院及专科声誉排行榜</a:t>
            </a:r>
            <a:r>
              <a:rPr lang="en-US" altLang="zh-CN" sz="1800"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rPr>
              <a:t>》</a:t>
            </a:r>
          </a:p>
          <a:p>
            <a:r>
              <a:rPr lang="zh-CN" altLang="en-US" sz="1800" b="1"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rPr>
              <a:t>医院对应科室的高级职称人数</a:t>
            </a:r>
            <a:endParaRPr lang="en-US" altLang="zh-CN" sz="1800" b="1"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endParaRPr>
          </a:p>
          <a:p>
            <a:r>
              <a:rPr lang="zh-CN" altLang="en-US"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rPr>
              <a:t>上海市社区卫生服务中心基本信息</a:t>
            </a:r>
            <a:endParaRPr lang="en-US" altLang="zh-CN"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endParaRPr>
          </a:p>
          <a:p>
            <a:r>
              <a:rPr lang="zh-CN" altLang="en-US" b="1"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rPr>
              <a:t>三级医疗机构</a:t>
            </a:r>
            <a:endParaRPr lang="en-US" altLang="zh-CN" b="1"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endParaRPr>
          </a:p>
          <a:p>
            <a:r>
              <a:rPr lang="zh-CN" altLang="en-US"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rPr>
              <a:t>全市医疗卫生机构、床位、人员基本信息统计</a:t>
            </a:r>
            <a:endParaRPr lang="en-US" altLang="zh-CN" b="1"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endParaRPr>
          </a:p>
          <a:p>
            <a:r>
              <a:rPr lang="zh-CN" altLang="en-US" b="1"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rPr>
              <a:t>浦东公交实时数据</a:t>
            </a:r>
          </a:p>
          <a:p>
            <a:pPr algn="ctr"/>
            <a:endParaRPr lang="zh-CN" altLang="en-US" dirty="0"/>
          </a:p>
        </p:txBody>
      </p:sp>
      <p:sp>
        <p:nvSpPr>
          <p:cNvPr id="29" name="椭圆 28">
            <a:extLst>
              <a:ext uri="{FF2B5EF4-FFF2-40B4-BE49-F238E27FC236}">
                <a16:creationId xmlns:a16="http://schemas.microsoft.com/office/drawing/2014/main" xmlns="" id="{5505F3CB-61A6-4FB6-AC6D-511580C31815}"/>
              </a:ext>
            </a:extLst>
          </p:cNvPr>
          <p:cNvSpPr/>
          <p:nvPr/>
        </p:nvSpPr>
        <p:spPr>
          <a:xfrm>
            <a:off x="727409" y="1225317"/>
            <a:ext cx="2292016" cy="2299091"/>
          </a:xfrm>
          <a:prstGeom prst="ellipse">
            <a:avLst/>
          </a:prstGeom>
          <a:solidFill>
            <a:schemeClr val="accent2"/>
          </a:soli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大赛数据</a:t>
            </a:r>
          </a:p>
        </p:txBody>
      </p:sp>
      <p:sp>
        <p:nvSpPr>
          <p:cNvPr id="30" name="椭圆 29">
            <a:extLst>
              <a:ext uri="{FF2B5EF4-FFF2-40B4-BE49-F238E27FC236}">
                <a16:creationId xmlns:a16="http://schemas.microsoft.com/office/drawing/2014/main" xmlns="" id="{67367073-A14D-4C90-A0CA-E67111E542CA}"/>
              </a:ext>
            </a:extLst>
          </p:cNvPr>
          <p:cNvSpPr/>
          <p:nvPr/>
        </p:nvSpPr>
        <p:spPr>
          <a:xfrm>
            <a:off x="727409" y="3973868"/>
            <a:ext cx="2292016" cy="2299091"/>
          </a:xfrm>
          <a:prstGeom prst="ellipse">
            <a:avLst/>
          </a:prstGeom>
          <a:solidFill>
            <a:schemeClr val="accent2"/>
          </a:soli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网络查询</a:t>
            </a:r>
          </a:p>
        </p:txBody>
      </p:sp>
    </p:spTree>
    <p:extLst>
      <p:ext uri="{BB962C8B-B14F-4D97-AF65-F5344CB8AC3E}">
        <p14:creationId xmlns:p14="http://schemas.microsoft.com/office/powerpoint/2010/main" val="168025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nodeType="withEffect">
                                  <p:stCondLst>
                                    <p:cond delay="0"/>
                                  </p:stCondLst>
                                  <p:childTnLst>
                                    <p:animMotion origin="layout" path="M 0 -4.44444E-6 L -0.52956 -4.44444E-6 " pathEditMode="relative" rAng="0" ptsTypes="AA">
                                      <p:cBhvr>
                                        <p:cTn id="11" dur="1000" spd="-100000" fill="hold"/>
                                        <p:tgtEl>
                                          <p:spTgt spid="2"/>
                                        </p:tgtEl>
                                        <p:attrNameLst>
                                          <p:attrName>ppt_x</p:attrName>
                                          <p:attrName>ppt_y</p:attrName>
                                        </p:attrNameLst>
                                      </p:cBhvr>
                                      <p:rCtr x="-26484" y="0"/>
                                    </p:animMotion>
                                  </p:childTnLst>
                                </p:cTn>
                              </p:par>
                              <p:par>
                                <p:cTn id="12" presetID="53" presetClass="entr" presetSubtype="16"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35" presetClass="path" presetSubtype="0" accel="50000" decel="50000" fill="hold" grpId="1" nodeType="withEffect">
                                  <p:stCondLst>
                                    <p:cond delay="0"/>
                                  </p:stCondLst>
                                  <p:childTnLst>
                                    <p:animMotion origin="layout" path="M 0 2.59259E-6 L 0.12148 2.59259E-6 " pathEditMode="relative" rAng="0" ptsTypes="AA">
                                      <p:cBhvr>
                                        <p:cTn id="18" dur="1000" spd="-100000" fill="hold"/>
                                        <p:tgtEl>
                                          <p:spTgt spid="3"/>
                                        </p:tgtEl>
                                        <p:attrNameLst>
                                          <p:attrName>ppt_x</p:attrName>
                                          <p:attrName>ppt_y</p:attrName>
                                        </p:attrNameLst>
                                      </p:cBhvr>
                                      <p:rCtr x="6068" y="0"/>
                                    </p:animMotion>
                                  </p:childTnLst>
                                </p:cTn>
                              </p:par>
                              <p:par>
                                <p:cTn id="19" presetID="53" presetClass="entr" presetSubtype="16" fill="hold" grpId="0" nodeType="withEffect">
                                  <p:stCondLst>
                                    <p:cond delay="25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8"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42703"/>
            <a:ext cx="12192000" cy="2162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425237" y="4000484"/>
            <a:ext cx="9341527" cy="1446550"/>
          </a:xfrm>
          <a:prstGeom prst="rect">
            <a:avLst/>
          </a:prstGeom>
          <a:noFill/>
        </p:spPr>
        <p:txBody>
          <a:bodyPr wrap="square" rtlCol="0">
            <a:spAutoFit/>
          </a:bodyPr>
          <a:lstStyle/>
          <a:p>
            <a:pPr algn="ctr"/>
            <a:r>
              <a:rPr lang="zh-CN" altLang="en-US" sz="8800" b="1"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解决方案</a:t>
            </a:r>
          </a:p>
        </p:txBody>
      </p:sp>
      <p:sp>
        <p:nvSpPr>
          <p:cNvPr id="6" name="椭圆 5"/>
          <p:cNvSpPr/>
          <p:nvPr/>
        </p:nvSpPr>
        <p:spPr>
          <a:xfrm>
            <a:off x="6588735" y="2898084"/>
            <a:ext cx="677952" cy="677952"/>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7" name="椭圆 6"/>
          <p:cNvSpPr/>
          <p:nvPr/>
        </p:nvSpPr>
        <p:spPr>
          <a:xfrm>
            <a:off x="3546849" y="1391161"/>
            <a:ext cx="829826" cy="829826"/>
          </a:xfrm>
          <a:prstGeom prst="ellipse">
            <a:avLst/>
          </a:prstGeom>
          <a:gradFill flip="none" rotWithShape="1">
            <a:gsLst>
              <a:gs pos="0">
                <a:schemeClr val="accent2"/>
              </a:gs>
              <a:gs pos="100000">
                <a:schemeClr val="accent2">
                  <a:lumMod val="50000"/>
                </a:schemeClr>
              </a:gs>
            </a:gsLst>
            <a:lin ang="13500000" scaled="1"/>
            <a:tileRect/>
          </a:gradFill>
          <a:ln w="25400">
            <a:gradFill flip="none" rotWithShape="1">
              <a:gsLst>
                <a:gs pos="0">
                  <a:schemeClr val="accent2"/>
                </a:gs>
                <a:gs pos="100000">
                  <a:schemeClr val="accent2">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8" name="椭圆 7"/>
          <p:cNvSpPr/>
          <p:nvPr/>
        </p:nvSpPr>
        <p:spPr>
          <a:xfrm>
            <a:off x="5091288" y="2601640"/>
            <a:ext cx="770088" cy="770088"/>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9" name="椭圆 8"/>
          <p:cNvSpPr/>
          <p:nvPr/>
        </p:nvSpPr>
        <p:spPr>
          <a:xfrm>
            <a:off x="7572840" y="795199"/>
            <a:ext cx="729411" cy="729411"/>
          </a:xfrm>
          <a:prstGeom prst="ellipse">
            <a:avLst/>
          </a:prstGeom>
          <a:gradFill flip="none" rotWithShape="1">
            <a:gsLst>
              <a:gs pos="0">
                <a:schemeClr val="accent4"/>
              </a:gs>
              <a:gs pos="100000">
                <a:schemeClr val="accent4">
                  <a:lumMod val="50000"/>
                </a:schemeClr>
              </a:gs>
            </a:gsLst>
            <a:lin ang="13500000" scaled="1"/>
            <a:tileRect/>
          </a:gradFill>
          <a:ln w="25400">
            <a:gradFill flip="none" rotWithShape="1">
              <a:gsLst>
                <a:gs pos="0">
                  <a:schemeClr val="accent4"/>
                </a:gs>
                <a:gs pos="100000">
                  <a:schemeClr val="accent4">
                    <a:lumMod val="50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2" name="椭圆 11"/>
          <p:cNvSpPr/>
          <p:nvPr/>
        </p:nvSpPr>
        <p:spPr>
          <a:xfrm>
            <a:off x="3716918" y="0"/>
            <a:ext cx="1120554" cy="1120554"/>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14" name="椭圆 13"/>
          <p:cNvSpPr/>
          <p:nvPr/>
        </p:nvSpPr>
        <p:spPr>
          <a:xfrm>
            <a:off x="7067586" y="1806074"/>
            <a:ext cx="822601" cy="822601"/>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4" name="椭圆 3"/>
          <p:cNvSpPr/>
          <p:nvPr/>
        </p:nvSpPr>
        <p:spPr>
          <a:xfrm>
            <a:off x="4698395" y="379230"/>
            <a:ext cx="2568292" cy="2568292"/>
          </a:xfrm>
          <a:prstGeom prst="ellipse">
            <a:avLst/>
          </a:prstGeom>
          <a:gradFill flip="none" rotWithShape="1">
            <a:gsLst>
              <a:gs pos="0">
                <a:schemeClr val="bg1"/>
              </a:gs>
              <a:gs pos="100000">
                <a:schemeClr val="bg1">
                  <a:lumMod val="75000"/>
                </a:schemeClr>
              </a:gs>
            </a:gsLst>
            <a:lin ang="13500000" scaled="1"/>
            <a:tileRect/>
          </a:gradFill>
          <a:ln w="38100">
            <a:gradFill flip="none" rotWithShape="1">
              <a:gsLst>
                <a:gs pos="0">
                  <a:schemeClr val="bg1">
                    <a:lumMod val="100000"/>
                  </a:schemeClr>
                </a:gs>
                <a:gs pos="100000">
                  <a:schemeClr val="bg1">
                    <a:lumMod val="85000"/>
                  </a:schemeClr>
                </a:gs>
              </a:gsLst>
              <a:lin ang="2700000" scaled="1"/>
              <a:tileRect/>
            </a:gradFill>
          </a:ln>
          <a:effectLst>
            <a:outerShdw blurRad="254000" dist="203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1" name="文本框 20"/>
          <p:cNvSpPr txBox="1"/>
          <p:nvPr/>
        </p:nvSpPr>
        <p:spPr>
          <a:xfrm>
            <a:off x="5551674" y="484883"/>
            <a:ext cx="1067921" cy="2185214"/>
          </a:xfrm>
          <a:prstGeom prst="rect">
            <a:avLst/>
          </a:prstGeom>
          <a:noFill/>
        </p:spPr>
        <p:txBody>
          <a:bodyPr wrap="none" rtlCol="0">
            <a:spAutoFit/>
          </a:bodyPr>
          <a:lstStyle/>
          <a:p>
            <a:r>
              <a:rPr lang="en-US" altLang="zh-CN" sz="13600" dirty="0">
                <a:solidFill>
                  <a:schemeClr val="accent1">
                    <a:lumMod val="75000"/>
                  </a:schemeClr>
                </a:solidFill>
                <a:latin typeface="AgencyFB" panose="02000806040000020003" pitchFamily="2" charset="0"/>
              </a:rPr>
              <a:t>4</a:t>
            </a:r>
            <a:endParaRPr lang="zh-CN" altLang="en-US" sz="13600" dirty="0">
              <a:solidFill>
                <a:schemeClr val="accent1">
                  <a:lumMod val="75000"/>
                </a:schemeClr>
              </a:solidFill>
              <a:latin typeface="AgencyFB" panose="02000806040000020003" pitchFamily="2" charset="0"/>
            </a:endParaRPr>
          </a:p>
        </p:txBody>
      </p:sp>
      <p:sp>
        <p:nvSpPr>
          <p:cNvPr id="23" name="文本框 22"/>
          <p:cNvSpPr txBox="1"/>
          <p:nvPr/>
        </p:nvSpPr>
        <p:spPr>
          <a:xfrm>
            <a:off x="5115050" y="2348009"/>
            <a:ext cx="1734982" cy="461665"/>
          </a:xfrm>
          <a:prstGeom prst="rect">
            <a:avLst/>
          </a:prstGeom>
          <a:noFill/>
        </p:spPr>
        <p:txBody>
          <a:bodyPr wrap="square" rtlCol="0">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rPr>
              <a:t>PART 04</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32538326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250" fill="hold"/>
                                        <p:tgtEl>
                                          <p:spTgt spid="21"/>
                                        </p:tgtEl>
                                        <p:attrNameLst>
                                          <p:attrName>ppt_w</p:attrName>
                                        </p:attrNameLst>
                                      </p:cBhvr>
                                      <p:tavLst>
                                        <p:tav tm="0">
                                          <p:val>
                                            <p:fltVal val="0"/>
                                          </p:val>
                                        </p:tav>
                                        <p:tav tm="100000">
                                          <p:val>
                                            <p:strVal val="#ppt_w"/>
                                          </p:val>
                                        </p:tav>
                                      </p:tavLst>
                                    </p:anim>
                                    <p:anim calcmode="lin" valueType="num">
                                      <p:cBhvr>
                                        <p:cTn id="17" dur="250" fill="hold"/>
                                        <p:tgtEl>
                                          <p:spTgt spid="21"/>
                                        </p:tgtEl>
                                        <p:attrNameLst>
                                          <p:attrName>ppt_h</p:attrName>
                                        </p:attrNameLst>
                                      </p:cBhvr>
                                      <p:tavLst>
                                        <p:tav tm="0">
                                          <p:val>
                                            <p:fltVal val="0"/>
                                          </p:val>
                                        </p:tav>
                                        <p:tav tm="100000">
                                          <p:val>
                                            <p:strVal val="#ppt_h"/>
                                          </p:val>
                                        </p:tav>
                                      </p:tavLst>
                                    </p:anim>
                                    <p:animEffect transition="in" filter="fade">
                                      <p:cBhvr>
                                        <p:cTn id="18" dur="250"/>
                                        <p:tgtEl>
                                          <p:spTgt spid="21"/>
                                        </p:tgtEl>
                                      </p:cBhvr>
                                    </p:animEffect>
                                  </p:childTnLst>
                                </p:cTn>
                              </p:par>
                              <p:par>
                                <p:cTn id="19" presetID="6" presetClass="emph" presetSubtype="0" decel="100000" fill="hold" grpId="1" nodeType="withEffect">
                                  <p:stCondLst>
                                    <p:cond delay="600"/>
                                  </p:stCondLst>
                                  <p:childTnLst>
                                    <p:animScale>
                                      <p:cBhvr>
                                        <p:cTn id="20" dur="250" fill="hold"/>
                                        <p:tgtEl>
                                          <p:spTgt spid="21"/>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21"/>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50" fill="hold"/>
                                        <p:tgtEl>
                                          <p:spTgt spid="23"/>
                                        </p:tgtEl>
                                        <p:attrNameLst>
                                          <p:attrName>ppt_w</p:attrName>
                                        </p:attrNameLst>
                                      </p:cBhvr>
                                      <p:tavLst>
                                        <p:tav tm="0">
                                          <p:val>
                                            <p:fltVal val="0"/>
                                          </p:val>
                                        </p:tav>
                                        <p:tav tm="100000">
                                          <p:val>
                                            <p:strVal val="#ppt_w"/>
                                          </p:val>
                                        </p:tav>
                                      </p:tavLst>
                                    </p:anim>
                                    <p:anim calcmode="lin" valueType="num">
                                      <p:cBhvr>
                                        <p:cTn id="26" dur="250" fill="hold"/>
                                        <p:tgtEl>
                                          <p:spTgt spid="23"/>
                                        </p:tgtEl>
                                        <p:attrNameLst>
                                          <p:attrName>ppt_h</p:attrName>
                                        </p:attrNameLst>
                                      </p:cBhvr>
                                      <p:tavLst>
                                        <p:tav tm="0">
                                          <p:val>
                                            <p:fltVal val="0"/>
                                          </p:val>
                                        </p:tav>
                                        <p:tav tm="100000">
                                          <p:val>
                                            <p:strVal val="#ppt_h"/>
                                          </p:val>
                                        </p:tav>
                                      </p:tavLst>
                                    </p:anim>
                                    <p:animEffect transition="in" filter="fade">
                                      <p:cBhvr>
                                        <p:cTn id="27" dur="250"/>
                                        <p:tgtEl>
                                          <p:spTgt spid="23"/>
                                        </p:tgtEl>
                                      </p:cBhvr>
                                    </p:animEffect>
                                  </p:childTnLst>
                                </p:cTn>
                              </p:par>
                              <p:par>
                                <p:cTn id="28" presetID="6" presetClass="emph" presetSubtype="0" decel="100000" fill="hold" grpId="1" nodeType="withEffect">
                                  <p:stCondLst>
                                    <p:cond delay="800"/>
                                  </p:stCondLst>
                                  <p:childTnLst>
                                    <p:animScale>
                                      <p:cBhvr>
                                        <p:cTn id="29" dur="250" fill="hold"/>
                                        <p:tgtEl>
                                          <p:spTgt spid="23"/>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3"/>
                                        </p:tgtEl>
                                      </p:cBhvr>
                                      <p:by x="83000" y="83000"/>
                                    </p:animScale>
                                  </p:childTnLst>
                                </p:cTn>
                              </p:par>
                            </p:childTnLst>
                          </p:cTn>
                        </p:par>
                        <p:par>
                          <p:cTn id="32" fill="hold">
                            <p:stCondLst>
                              <p:cond delay="125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Effect transition="in" filter="fade">
                                      <p:cBhvr>
                                        <p:cTn id="52" dur="500"/>
                                        <p:tgtEl>
                                          <p:spTgt spid="6"/>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Effect transition="in" filter="fade">
                                      <p:cBhvr>
                                        <p:cTn id="62" dur="500"/>
                                        <p:tgtEl>
                                          <p:spTgt spid="9"/>
                                        </p:tgtEl>
                                      </p:cBhvr>
                                    </p:animEffect>
                                  </p:childTnLst>
                                </p:cTn>
                              </p:par>
                            </p:childTnLst>
                          </p:cTn>
                        </p:par>
                        <p:par>
                          <p:cTn id="63" fill="hold">
                            <p:stCondLst>
                              <p:cond delay="2150"/>
                            </p:stCondLst>
                            <p:childTnLst>
                              <p:par>
                                <p:cTn id="64" presetID="53" presetClass="entr" presetSubtype="16" fill="hold" grpId="0"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fltVal val="0"/>
                                          </p:val>
                                        </p:tav>
                                        <p:tav tm="100000">
                                          <p:val>
                                            <p:strVal val="#ppt_h"/>
                                          </p:val>
                                        </p:tav>
                                      </p:tavLst>
                                    </p:anim>
                                    <p:animEffect transition="in" filter="fade">
                                      <p:cBhvr>
                                        <p:cTn id="68" dur="500"/>
                                        <p:tgtEl>
                                          <p:spTgt spid="2"/>
                                        </p:tgtEl>
                                      </p:cBhvr>
                                    </p:animEffect>
                                  </p:childTnLst>
                                </p:cTn>
                              </p:par>
                            </p:childTnLst>
                          </p:cTn>
                        </p:par>
                        <p:par>
                          <p:cTn id="69" fill="hold">
                            <p:stCondLst>
                              <p:cond delay="2650"/>
                            </p:stCondLst>
                            <p:childTnLst>
                              <p:par>
                                <p:cTn id="70" presetID="53" presetClass="entr" presetSubtype="16"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250" fill="hold"/>
                                        <p:tgtEl>
                                          <p:spTgt spid="22"/>
                                        </p:tgtEl>
                                        <p:attrNameLst>
                                          <p:attrName>ppt_w</p:attrName>
                                        </p:attrNameLst>
                                      </p:cBhvr>
                                      <p:tavLst>
                                        <p:tav tm="0">
                                          <p:val>
                                            <p:fltVal val="0"/>
                                          </p:val>
                                        </p:tav>
                                        <p:tav tm="100000">
                                          <p:val>
                                            <p:strVal val="#ppt_w"/>
                                          </p:val>
                                        </p:tav>
                                      </p:tavLst>
                                    </p:anim>
                                    <p:anim calcmode="lin" valueType="num">
                                      <p:cBhvr>
                                        <p:cTn id="73" dur="250" fill="hold"/>
                                        <p:tgtEl>
                                          <p:spTgt spid="22"/>
                                        </p:tgtEl>
                                        <p:attrNameLst>
                                          <p:attrName>ppt_h</p:attrName>
                                        </p:attrNameLst>
                                      </p:cBhvr>
                                      <p:tavLst>
                                        <p:tav tm="0">
                                          <p:val>
                                            <p:fltVal val="0"/>
                                          </p:val>
                                        </p:tav>
                                        <p:tav tm="100000">
                                          <p:val>
                                            <p:strVal val="#ppt_h"/>
                                          </p:val>
                                        </p:tav>
                                      </p:tavLst>
                                    </p:anim>
                                    <p:animEffect transition="in" filter="fade">
                                      <p:cBhvr>
                                        <p:cTn id="74" dur="250"/>
                                        <p:tgtEl>
                                          <p:spTgt spid="22"/>
                                        </p:tgtEl>
                                      </p:cBhvr>
                                    </p:animEffect>
                                  </p:childTnLst>
                                </p:cTn>
                              </p:par>
                              <p:par>
                                <p:cTn id="75" presetID="6" presetClass="emph" presetSubtype="0" decel="100000" fill="hold" grpId="1" nodeType="withEffect">
                                  <p:stCondLst>
                                    <p:cond delay="200"/>
                                  </p:stCondLst>
                                  <p:childTnLst>
                                    <p:animScale>
                                      <p:cBhvr>
                                        <p:cTn id="76" dur="250" fill="hold"/>
                                        <p:tgtEl>
                                          <p:spTgt spid="22"/>
                                        </p:tgtEl>
                                      </p:cBhvr>
                                      <p:by x="120000" y="120000"/>
                                    </p:animScale>
                                  </p:childTnLst>
                                </p:cTn>
                              </p:par>
                              <p:par>
                                <p:cTn id="77" presetID="6" presetClass="emph" presetSubtype="0" decel="100000" fill="hold" grpId="2" nodeType="withEffect">
                                  <p:stCondLst>
                                    <p:cond delay="400"/>
                                  </p:stCondLst>
                                  <p:childTnLst>
                                    <p:animScale>
                                      <p:cBhvr>
                                        <p:cTn id="78" dur="250" fill="hold"/>
                                        <p:tgtEl>
                                          <p:spTgt spid="22"/>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2" grpId="1"/>
      <p:bldP spid="22" grpId="2"/>
      <p:bldP spid="6" grpId="0" animBg="1"/>
      <p:bldP spid="7" grpId="0" animBg="1"/>
      <p:bldP spid="8" grpId="0" animBg="1"/>
      <p:bldP spid="9" grpId="0" animBg="1"/>
      <p:bldP spid="12" grpId="0" animBg="1"/>
      <p:bldP spid="14" grpId="0" animBg="1"/>
      <p:bldP spid="4" grpId="0" animBg="1"/>
      <p:bldP spid="4" grpId="1" animBg="1"/>
      <p:bldP spid="4" grpId="2" animBg="1"/>
      <p:bldP spid="21" grpId="0"/>
      <p:bldP spid="21" grpId="1"/>
      <p:bldP spid="21" grpId="2"/>
      <p:bldP spid="23" grpId="0"/>
      <p:bldP spid="23" grpId="1"/>
      <p:bldP spid="23" grpId="2"/>
    </p:bldLst>
  </p:timing>
</p:sld>
</file>

<file path=ppt/theme/theme1.xml><?xml version="1.0" encoding="utf-8"?>
<a:theme xmlns:a="http://schemas.openxmlformats.org/drawingml/2006/main" name="第一PPT，www.1ppt.com">
  <a:themeElements>
    <a:clrScheme name="自定义 1">
      <a:dk1>
        <a:srgbClr val="262626"/>
      </a:dk1>
      <a:lt1>
        <a:sysClr val="window" lastClr="FFFFFF"/>
      </a:lt1>
      <a:dk2>
        <a:srgbClr val="003366"/>
      </a:dk2>
      <a:lt2>
        <a:srgbClr val="FFFFFF"/>
      </a:lt2>
      <a:accent1>
        <a:srgbClr val="003366"/>
      </a:accent1>
      <a:accent2>
        <a:srgbClr val="24699C"/>
      </a:accent2>
      <a:accent3>
        <a:srgbClr val="003366"/>
      </a:accent3>
      <a:accent4>
        <a:srgbClr val="24699C"/>
      </a:accent4>
      <a:accent5>
        <a:srgbClr val="003366"/>
      </a:accent5>
      <a:accent6>
        <a:srgbClr val="808080"/>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2398</TotalTime>
  <Words>1968</Words>
  <Application>Microsoft Office PowerPoint</Application>
  <PresentationFormat>自定义</PresentationFormat>
  <Paragraphs>126</Paragraphs>
  <Slides>20</Slides>
  <Notes>0</Notes>
  <HiddenSlides>0</HiddenSlides>
  <MMClips>1</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微立体</dc:title>
  <dc:creator>第一PPT</dc:creator>
  <cp:keywords>www.1ppt.com</cp:keywords>
  <dc:description>www.1ppt.com</dc:description>
  <cp:lastModifiedBy>MacBook</cp:lastModifiedBy>
  <cp:revision>114</cp:revision>
  <dcterms:created xsi:type="dcterms:W3CDTF">2016-07-09T01:44:59Z</dcterms:created>
  <dcterms:modified xsi:type="dcterms:W3CDTF">2021-11-19T02:31:36Z</dcterms:modified>
</cp:coreProperties>
</file>